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54"/>
    <p:restoredTop sz="94622"/>
  </p:normalViewPr>
  <p:slideViewPr>
    <p:cSldViewPr snapToGrid="0" snapToObjects="1">
      <p:cViewPr>
        <p:scale>
          <a:sx n="103" d="100"/>
          <a:sy n="103" d="100"/>
        </p:scale>
        <p:origin x="-7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03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578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43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006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81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14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782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545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883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160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35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5403E-97C5-8E4F-9F7C-BA4CECD1DDB1}" type="datetimeFigureOut">
              <a:rPr kumimoji="1" lang="ko-KR" altLang="en-US" smtClean="0"/>
              <a:t>2018. 3. 26.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2A7F7-E6C0-BA41-9C33-FF9937E34E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11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409067" y="1030876"/>
            <a:ext cx="7537106" cy="50899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152" name="직사각형 151"/>
          <p:cNvSpPr/>
          <p:nvPr/>
        </p:nvSpPr>
        <p:spPr>
          <a:xfrm>
            <a:off x="2546875" y="4706965"/>
            <a:ext cx="6389352" cy="19417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154" name="직사각형 153"/>
          <p:cNvSpPr/>
          <p:nvPr/>
        </p:nvSpPr>
        <p:spPr>
          <a:xfrm>
            <a:off x="2525152" y="4897078"/>
            <a:ext cx="911321" cy="1037660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 smtClean="0"/>
              <a:t>http://www.yes24.com/24/Goods/59290508</a:t>
            </a:r>
            <a:endParaRPr lang="ko-KR" altLang="en-US" sz="1463" dirty="0"/>
          </a:p>
        </p:txBody>
      </p:sp>
      <p:sp>
        <p:nvSpPr>
          <p:cNvPr id="156" name="직사각형 155"/>
          <p:cNvSpPr/>
          <p:nvPr/>
        </p:nvSpPr>
        <p:spPr>
          <a:xfrm>
            <a:off x="4443314" y="4897078"/>
            <a:ext cx="911321" cy="1037660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cxnSp>
        <p:nvCxnSpPr>
          <p:cNvPr id="159" name="직선 연결선 158"/>
          <p:cNvCxnSpPr/>
          <p:nvPr/>
        </p:nvCxnSpPr>
        <p:spPr>
          <a:xfrm flipH="1">
            <a:off x="2525152" y="4897078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2525152" y="4897078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3484233" y="4897078"/>
            <a:ext cx="911321" cy="1037660"/>
            <a:chOff x="3484233" y="4897078"/>
            <a:chExt cx="911321" cy="1037660"/>
          </a:xfrm>
        </p:grpSpPr>
        <p:sp>
          <p:nvSpPr>
            <p:cNvPr id="155" name="직사각형 154"/>
            <p:cNvSpPr/>
            <p:nvPr/>
          </p:nvSpPr>
          <p:spPr>
            <a:xfrm>
              <a:off x="3484233" y="4897078"/>
              <a:ext cx="911321" cy="103766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1">
                  <a:lumMod val="75000"/>
                </a:schemeClr>
              </a:solidFill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161" name="직선 연결선 160"/>
            <p:cNvCxnSpPr/>
            <p:nvPr/>
          </p:nvCxnSpPr>
          <p:spPr>
            <a:xfrm flipH="1"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직선 연결선 162"/>
          <p:cNvCxnSpPr/>
          <p:nvPr/>
        </p:nvCxnSpPr>
        <p:spPr>
          <a:xfrm flipH="1">
            <a:off x="4443314" y="4897078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4443314" y="4897078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5402394" y="4897078"/>
            <a:ext cx="911321" cy="1037660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167" name="직사각형 166"/>
          <p:cNvSpPr/>
          <p:nvPr/>
        </p:nvSpPr>
        <p:spPr>
          <a:xfrm>
            <a:off x="6361475" y="4897078"/>
            <a:ext cx="911321" cy="1037660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cxnSp>
        <p:nvCxnSpPr>
          <p:cNvPr id="168" name="직선 연결선 167"/>
          <p:cNvCxnSpPr/>
          <p:nvPr/>
        </p:nvCxnSpPr>
        <p:spPr>
          <a:xfrm flipH="1">
            <a:off x="5402394" y="4897078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5402394" y="4897078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 flipH="1">
            <a:off x="6361475" y="4897078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6361475" y="4897078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/>
          <p:cNvSpPr/>
          <p:nvPr/>
        </p:nvSpPr>
        <p:spPr>
          <a:xfrm>
            <a:off x="8463336" y="4765098"/>
            <a:ext cx="426428" cy="1002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C7CB"/>
                </a:solidFill>
              </a:rPr>
              <a:t>더보기</a:t>
            </a:r>
            <a:endParaRPr lang="ko-KR" altLang="en-US" sz="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C7CB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7320556" y="4897078"/>
            <a:ext cx="911321" cy="1037660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cxnSp>
        <p:nvCxnSpPr>
          <p:cNvPr id="174" name="직선 연결선 173"/>
          <p:cNvCxnSpPr/>
          <p:nvPr/>
        </p:nvCxnSpPr>
        <p:spPr>
          <a:xfrm flipH="1">
            <a:off x="7320556" y="4897078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7320556" y="4897078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2456587" y="4417882"/>
            <a:ext cx="144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22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C7CB"/>
                </a:solidFill>
              </a:rPr>
              <a:t>이달의 </a:t>
            </a:r>
            <a:r>
              <a:rPr lang="en-US" altLang="ko-KR" sz="1400" b="1" spc="-122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C7CB"/>
                </a:solidFill>
              </a:rPr>
              <a:t>Best Seller</a:t>
            </a:r>
            <a:endParaRPr lang="ko-KR" altLang="en-US" sz="14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C7CB"/>
              </a:solidFill>
            </a:endParaRPr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2"/>
          <a:srcRect r="31313"/>
          <a:stretch>
            <a:fillRect/>
          </a:stretch>
        </p:blipFill>
        <p:spPr>
          <a:xfrm>
            <a:off x="8279641" y="4885239"/>
            <a:ext cx="656592" cy="1087616"/>
          </a:xfrm>
          <a:custGeom>
            <a:avLst/>
            <a:gdLst>
              <a:gd name="connsiteX0" fmla="*/ 0 w 942197"/>
              <a:gd name="connsiteY0" fmla="*/ 0 h 1560711"/>
              <a:gd name="connsiteX1" fmla="*/ 942197 w 942197"/>
              <a:gd name="connsiteY1" fmla="*/ 0 h 1560711"/>
              <a:gd name="connsiteX2" fmla="*/ 942197 w 942197"/>
              <a:gd name="connsiteY2" fmla="*/ 1560711 h 1560711"/>
              <a:gd name="connsiteX3" fmla="*/ 0 w 942197"/>
              <a:gd name="connsiteY3" fmla="*/ 1560711 h 156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197" h="1560711">
                <a:moveTo>
                  <a:pt x="0" y="0"/>
                </a:moveTo>
                <a:lnTo>
                  <a:pt x="942197" y="0"/>
                </a:lnTo>
                <a:lnTo>
                  <a:pt x="942197" y="1560711"/>
                </a:lnTo>
                <a:lnTo>
                  <a:pt x="0" y="1560711"/>
                </a:lnTo>
                <a:close/>
              </a:path>
            </a:pathLst>
          </a:cu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51502"/>
              </p:ext>
            </p:extLst>
          </p:nvPr>
        </p:nvGraphicFramePr>
        <p:xfrm>
          <a:off x="1409068" y="188171"/>
          <a:ext cx="9373868" cy="42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709"/>
                <a:gridCol w="1665202"/>
                <a:gridCol w="4873762"/>
                <a:gridCol w="1202195"/>
              </a:tblGrid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 ID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화면이름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r>
                        <a:rPr lang="en-US" altLang="ko-KR" sz="9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</a:tr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r>
                        <a:rPr lang="en-US" altLang="ko-KR" sz="9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View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메인페이지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기본 메인화면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409068" y="768559"/>
            <a:ext cx="7527160" cy="220563"/>
            <a:chOff x="695325" y="834189"/>
            <a:chExt cx="10801350" cy="17646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5325" y="922421"/>
              <a:ext cx="108013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9532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149667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821430" y="655966"/>
            <a:ext cx="702436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1000 pixel</a:t>
            </a:r>
            <a:endParaRPr lang="ko-KR" altLang="en-US" sz="813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552155" y="1696710"/>
            <a:ext cx="6384071" cy="2611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21" name="직사각형 20"/>
          <p:cNvSpPr/>
          <p:nvPr/>
        </p:nvSpPr>
        <p:spPr>
          <a:xfrm>
            <a:off x="1409067" y="1057010"/>
            <a:ext cx="7537106" cy="3549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97921" y="1077949"/>
            <a:ext cx="1356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책읽는 사자처럼</a:t>
            </a:r>
            <a:endParaRPr lang="ko-KR" altLang="en-US" sz="130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09067" y="6244896"/>
            <a:ext cx="7537106" cy="4460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85819" y="6244055"/>
            <a:ext cx="2373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책읽는 사자처럼</a:t>
            </a:r>
            <a:r>
              <a:rPr lang="en-US" altLang="ko-KR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이용약관  </a:t>
            </a:r>
            <a:r>
              <a:rPr lang="ko-KR" altLang="en-US" sz="800" b="1" spc="-12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개인정보취급방침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48833" y="6426588"/>
            <a:ext cx="3047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Arial" charset="0"/>
                <a:ea typeface="Arial" charset="0"/>
                <a:cs typeface="Arial" charset="0"/>
              </a:rPr>
              <a:t>Copyright 2018 Like 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Arial" charset="0"/>
                <a:ea typeface="Arial" charset="0"/>
                <a:cs typeface="Arial" charset="0"/>
              </a:rPr>
              <a:t>Reading </a:t>
            </a:r>
            <a:r>
              <a:rPr lang="en-US" altLang="ko-KR" sz="9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Lion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Arial" charset="0"/>
                <a:ea typeface="Arial" charset="0"/>
                <a:cs typeface="Arial" charset="0"/>
              </a:rPr>
              <a:t>All Right Reserved</a:t>
            </a:r>
            <a:r>
              <a:rPr lang="en-US" altLang="ko-KR" sz="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ko-KR" altLang="en-US" sz="9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8" name="자유형 217"/>
          <p:cNvSpPr/>
          <p:nvPr/>
        </p:nvSpPr>
        <p:spPr>
          <a:xfrm>
            <a:off x="2433168" y="4848921"/>
            <a:ext cx="91977" cy="1298602"/>
          </a:xfrm>
          <a:custGeom>
            <a:avLst/>
            <a:gdLst>
              <a:gd name="connsiteX0" fmla="*/ 53788 w 69156"/>
              <a:gd name="connsiteY0" fmla="*/ 0 h 1298602"/>
              <a:gd name="connsiteX1" fmla="*/ 0 w 69156"/>
              <a:gd name="connsiteY1" fmla="*/ 0 h 1298602"/>
              <a:gd name="connsiteX2" fmla="*/ 0 w 69156"/>
              <a:gd name="connsiteY2" fmla="*/ 1298602 h 1298602"/>
              <a:gd name="connsiteX3" fmla="*/ 69156 w 69156"/>
              <a:gd name="connsiteY3" fmla="*/ 1298602 h 129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56" h="1298602">
                <a:moveTo>
                  <a:pt x="53788" y="0"/>
                </a:moveTo>
                <a:lnTo>
                  <a:pt x="0" y="0"/>
                </a:lnTo>
                <a:lnTo>
                  <a:pt x="0" y="1298602"/>
                </a:lnTo>
                <a:lnTo>
                  <a:pt x="69156" y="129860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6563" l="1875" r="96458">
                        <a14:foregroundMark x1="58333" y1="43333" x2="58333" y2="43333"/>
                        <a14:foregroundMark x1="51458" y1="58854" x2="51458" y2="58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13" y="996560"/>
            <a:ext cx="425875" cy="425875"/>
          </a:xfrm>
          <a:prstGeom prst="rect">
            <a:avLst/>
          </a:prstGeom>
        </p:spPr>
      </p:pic>
      <p:cxnSp>
        <p:nvCxnSpPr>
          <p:cNvPr id="202" name="직선 연결선 160"/>
          <p:cNvCxnSpPr/>
          <p:nvPr/>
        </p:nvCxnSpPr>
        <p:spPr>
          <a:xfrm flipH="1">
            <a:off x="2542207" y="1739759"/>
            <a:ext cx="6358724" cy="25540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161"/>
          <p:cNvCxnSpPr/>
          <p:nvPr/>
        </p:nvCxnSpPr>
        <p:spPr>
          <a:xfrm>
            <a:off x="2552154" y="1716344"/>
            <a:ext cx="6367277" cy="25921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4953047" y="4142826"/>
            <a:ext cx="293109" cy="79918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4" name="모서리가 둥근 직사각형 203"/>
          <p:cNvSpPr/>
          <p:nvPr/>
        </p:nvSpPr>
        <p:spPr>
          <a:xfrm>
            <a:off x="5605055" y="4145585"/>
            <a:ext cx="293109" cy="79918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6260889" y="4142826"/>
            <a:ext cx="293109" cy="79918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489385" y="1429252"/>
            <a:ext cx="1753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22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C7CB"/>
                </a:solidFill>
              </a:rPr>
              <a:t>책읽는 사자처럼 신간</a:t>
            </a:r>
            <a:endParaRPr lang="ko-KR" altLang="en-US" sz="14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C7CB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1414528" y="1412379"/>
            <a:ext cx="1100097" cy="48316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384475" y="1432264"/>
            <a:ext cx="863250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화제의 신간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작가의 말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목차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관련 정보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ko-KR" altLang="en-US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844" y="1804071"/>
            <a:ext cx="4500593" cy="226171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973359" y="1806202"/>
            <a:ext cx="934078" cy="420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예시</a:t>
            </a:r>
            <a:endParaRPr kumimoji="1" lang="ko-KR" altLang="en-US" dirty="0"/>
          </a:p>
        </p:txBody>
      </p:sp>
      <p:grpSp>
        <p:nvGrpSpPr>
          <p:cNvPr id="263" name="그룹 262"/>
          <p:cNvGrpSpPr/>
          <p:nvPr/>
        </p:nvGrpSpPr>
        <p:grpSpPr>
          <a:xfrm>
            <a:off x="1432295" y="1142873"/>
            <a:ext cx="343171" cy="221188"/>
            <a:chOff x="289294" y="1142873"/>
            <a:chExt cx="343171" cy="221188"/>
          </a:xfrm>
        </p:grpSpPr>
        <p:grpSp>
          <p:nvGrpSpPr>
            <p:cNvPr id="264" name="그룹 263"/>
            <p:cNvGrpSpPr/>
            <p:nvPr/>
          </p:nvGrpSpPr>
          <p:grpSpPr>
            <a:xfrm>
              <a:off x="385397" y="1142873"/>
              <a:ext cx="139540" cy="91268"/>
              <a:chOff x="7569412" y="1730375"/>
              <a:chExt cx="231775" cy="130969"/>
            </a:xfrm>
          </p:grpSpPr>
          <p:cxnSp>
            <p:nvCxnSpPr>
              <p:cNvPr id="266" name="직선 연결선 17"/>
              <p:cNvCxnSpPr/>
              <p:nvPr/>
            </p:nvCxnSpPr>
            <p:spPr>
              <a:xfrm>
                <a:off x="7569412" y="1730375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18"/>
              <p:cNvCxnSpPr/>
              <p:nvPr/>
            </p:nvCxnSpPr>
            <p:spPr>
              <a:xfrm>
                <a:off x="7569412" y="1795860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19"/>
              <p:cNvCxnSpPr/>
              <p:nvPr/>
            </p:nvCxnSpPr>
            <p:spPr>
              <a:xfrm>
                <a:off x="7569412" y="1861344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5" name="TextBox 264"/>
            <p:cNvSpPr txBox="1"/>
            <p:nvPr/>
          </p:nvSpPr>
          <p:spPr>
            <a:xfrm>
              <a:off x="289294" y="1194784"/>
              <a:ext cx="343171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70" spc="-4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menu</a:t>
              </a:r>
              <a:endParaRPr lang="ko-KR" altLang="en-US" sz="47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049" y="4876572"/>
            <a:ext cx="919110" cy="1154902"/>
          </a:xfrm>
          <a:prstGeom prst="rect">
            <a:avLst/>
          </a:prstGeom>
        </p:spPr>
      </p:pic>
      <p:sp>
        <p:nvSpPr>
          <p:cNvPr id="259" name="직사각형 258"/>
          <p:cNvSpPr/>
          <p:nvPr/>
        </p:nvSpPr>
        <p:spPr>
          <a:xfrm>
            <a:off x="2849638" y="4877693"/>
            <a:ext cx="546837" cy="21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 smtClean="0"/>
              <a:t>예시</a:t>
            </a:r>
            <a:endParaRPr kumimoji="1" lang="ko-KR" altLang="en-US" sz="105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221" y="4910431"/>
            <a:ext cx="893336" cy="11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6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409067" y="1030876"/>
            <a:ext cx="7537106" cy="50899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537786"/>
              </p:ext>
            </p:extLst>
          </p:nvPr>
        </p:nvGraphicFramePr>
        <p:xfrm>
          <a:off x="1409068" y="188171"/>
          <a:ext cx="9373868" cy="42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709"/>
                <a:gridCol w="1665202"/>
                <a:gridCol w="4873762"/>
                <a:gridCol w="1202195"/>
              </a:tblGrid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 ID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화면이름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r>
                        <a:rPr lang="en-US" altLang="ko-KR" sz="9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</a:tr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화제의 신간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화제의 신간 페이지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판매하는 </a:t>
                      </a:r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KU </a:t>
                      </a:r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멋사 도서를 소개하는 페이지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409068" y="768559"/>
            <a:ext cx="7527160" cy="220563"/>
            <a:chOff x="695325" y="834189"/>
            <a:chExt cx="10801350" cy="17646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5325" y="922421"/>
              <a:ext cx="108013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9532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149667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821430" y="655966"/>
            <a:ext cx="702436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1000 pixel</a:t>
            </a:r>
            <a:endParaRPr lang="ko-KR" altLang="en-US" sz="813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9067" y="1057010"/>
            <a:ext cx="7537106" cy="3549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4562" y="1077949"/>
            <a:ext cx="1356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책읽는 사자처럼</a:t>
            </a:r>
            <a:endParaRPr lang="ko-KR" altLang="en-US" sz="130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09067" y="6244896"/>
            <a:ext cx="7537106" cy="4460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85819" y="6244055"/>
            <a:ext cx="2373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책읽는 사자처럼</a:t>
            </a:r>
            <a:r>
              <a:rPr lang="en-US" altLang="ko-KR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이용약관  </a:t>
            </a:r>
            <a:r>
              <a:rPr lang="ko-KR" altLang="en-US" sz="800" b="1" spc="-12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개인정보취급방침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71463" y="6410016"/>
            <a:ext cx="28023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-apple-system" charset="0"/>
              </a:rPr>
              <a:t>Copyright 2018 Like 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-apple-system" charset="0"/>
              </a:rPr>
              <a:t>Reading </a:t>
            </a:r>
            <a:r>
              <a:rPr lang="en-US" altLang="ko-KR" sz="900" smtClean="0">
                <a:solidFill>
                  <a:srgbClr val="FFFFFF"/>
                </a:solidFill>
                <a:latin typeface="-apple-system" charset="0"/>
              </a:rPr>
              <a:t>Lion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-apple-system" charset="0"/>
              </a:rPr>
              <a:t>. </a:t>
            </a:r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-apple-system" charset="0"/>
              </a:rPr>
              <a:t>All Right Reserved</a:t>
            </a:r>
            <a:r>
              <a:rPr lang="en-US" altLang="ko-KR" sz="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endParaRPr lang="ko-KR" altLang="en-US" sz="9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991322" y="602259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12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245" name="그룹 244"/>
          <p:cNvGrpSpPr/>
          <p:nvPr/>
        </p:nvGrpSpPr>
        <p:grpSpPr>
          <a:xfrm>
            <a:off x="1432295" y="1142873"/>
            <a:ext cx="343171" cy="221188"/>
            <a:chOff x="289294" y="1142873"/>
            <a:chExt cx="343171" cy="221188"/>
          </a:xfrm>
        </p:grpSpPr>
        <p:grpSp>
          <p:nvGrpSpPr>
            <p:cNvPr id="17" name="그룹 16"/>
            <p:cNvGrpSpPr/>
            <p:nvPr/>
          </p:nvGrpSpPr>
          <p:grpSpPr>
            <a:xfrm>
              <a:off x="385397" y="1142873"/>
              <a:ext cx="139540" cy="91268"/>
              <a:chOff x="7569412" y="1730375"/>
              <a:chExt cx="231775" cy="130969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569412" y="1730375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7569412" y="1795860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7569412" y="1861344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4" name="TextBox 243"/>
            <p:cNvSpPr txBox="1"/>
            <p:nvPr/>
          </p:nvSpPr>
          <p:spPr>
            <a:xfrm>
              <a:off x="289294" y="1194784"/>
              <a:ext cx="343171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70" spc="-4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menu</a:t>
              </a:r>
              <a:endParaRPr lang="ko-KR" altLang="en-US" sz="47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97" name="TextBox 196"/>
          <p:cNvSpPr txBox="1"/>
          <p:nvPr/>
        </p:nvSpPr>
        <p:spPr>
          <a:xfrm>
            <a:off x="8991322" y="5216053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11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8983702" y="4735272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10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96563" l="1875" r="96458">
                        <a14:foregroundMark x1="58333" y1="43333" x2="58333" y2="43333"/>
                        <a14:foregroundMark x1="51458" y1="58854" x2="51458" y2="58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4" y="996560"/>
            <a:ext cx="425875" cy="42587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701148" y="1778783"/>
            <a:ext cx="2140629" cy="2542952"/>
            <a:chOff x="2542207" y="1716344"/>
            <a:chExt cx="6394018" cy="2611794"/>
          </a:xfrm>
        </p:grpSpPr>
        <p:sp>
          <p:nvSpPr>
            <p:cNvPr id="102" name="직사각형 101"/>
            <p:cNvSpPr/>
            <p:nvPr/>
          </p:nvSpPr>
          <p:spPr>
            <a:xfrm>
              <a:off x="2552154" y="1716344"/>
              <a:ext cx="6384071" cy="261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algn="ct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202" name="직선 연결선 160"/>
            <p:cNvCxnSpPr/>
            <p:nvPr/>
          </p:nvCxnSpPr>
          <p:spPr>
            <a:xfrm flipH="1">
              <a:off x="2542207" y="1739759"/>
              <a:ext cx="6358724" cy="25540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161"/>
            <p:cNvCxnSpPr/>
            <p:nvPr/>
          </p:nvCxnSpPr>
          <p:spPr>
            <a:xfrm>
              <a:off x="2552154" y="1716344"/>
              <a:ext cx="6367277" cy="25921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/>
          <p:cNvSpPr txBox="1"/>
          <p:nvPr/>
        </p:nvSpPr>
        <p:spPr>
          <a:xfrm>
            <a:off x="2617343" y="1429252"/>
            <a:ext cx="2291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22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C7CB"/>
                </a:solidFill>
              </a:rPr>
              <a:t>책읽는 사자처럼 화제의 신간</a:t>
            </a:r>
            <a:endParaRPr lang="ko-KR" altLang="en-US" sz="14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C7CB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1414528" y="1412379"/>
            <a:ext cx="1100097" cy="48316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384475" y="1432264"/>
            <a:ext cx="863250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  <a:p>
            <a:endParaRPr lang="en-US" altLang="ko-KR" sz="1050" b="1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b="1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화제의 신간</a:t>
            </a:r>
            <a:endParaRPr lang="en-US" altLang="ko-KR" sz="1050" b="1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저자 소개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목차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관련 정보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ko-KR" altLang="en-US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2248" y="1870231"/>
            <a:ext cx="3869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(</a:t>
            </a:r>
            <a:r>
              <a:rPr kumimoji="1" lang="ko-KR" altLang="en-US" sz="1200" dirty="0" smtClean="0"/>
              <a:t>가제</a:t>
            </a:r>
            <a:r>
              <a:rPr kumimoji="1" lang="en-US" altLang="ko-KR" sz="1200" dirty="0" smtClean="0"/>
              <a:t>)</a:t>
            </a:r>
            <a:r>
              <a:rPr kumimoji="1" lang="ko-KR" altLang="en-US" sz="1200" dirty="0" smtClean="0"/>
              <a:t> 웹 개발에 대한 모든 것</a:t>
            </a:r>
            <a:r>
              <a:rPr kumimoji="1" lang="en-US" altLang="ko-KR" sz="1200" dirty="0" smtClean="0"/>
              <a:t>!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: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KU </a:t>
            </a:r>
            <a:r>
              <a:rPr kumimoji="1" lang="ko-KR" altLang="en-US" sz="1200" dirty="0" smtClean="0"/>
              <a:t>멋사가 함께한다 </a:t>
            </a:r>
            <a:endParaRPr kumimoji="1"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971334" y="2119196"/>
            <a:ext cx="355671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/>
              <a:t>방민석</a:t>
            </a:r>
            <a:r>
              <a:rPr lang="en-US" altLang="ko-KR" sz="700" dirty="0" smtClean="0"/>
              <a:t>,</a:t>
            </a:r>
            <a:r>
              <a:rPr lang="ko-KR" altLang="en-US" sz="700" dirty="0" smtClean="0"/>
              <a:t> 송혜민</a:t>
            </a:r>
            <a:r>
              <a:rPr lang="en-US" altLang="ko-KR" sz="700" dirty="0" smtClean="0"/>
              <a:t>,</a:t>
            </a:r>
            <a:r>
              <a:rPr lang="ko-KR" altLang="en-US" sz="700" dirty="0" smtClean="0"/>
              <a:t> 전준혁 공동 저 </a:t>
            </a:r>
            <a:r>
              <a:rPr lang="de-DE" altLang="ko-KR" sz="700" dirty="0" smtClean="0"/>
              <a:t>| </a:t>
            </a:r>
            <a:r>
              <a:rPr lang="ko-KR" altLang="en-US" sz="700" dirty="0" smtClean="0"/>
              <a:t>책읽는 사자처럼</a:t>
            </a:r>
            <a:r>
              <a:rPr lang="de-DE" altLang="ko-KR" sz="700" dirty="0" smtClean="0"/>
              <a:t> | 2018</a:t>
            </a:r>
            <a:r>
              <a:rPr lang="ko-KR" altLang="de-DE" sz="700" dirty="0" smtClean="0"/>
              <a:t>년 </a:t>
            </a:r>
            <a:r>
              <a:rPr lang="de-DE" altLang="ko-KR" sz="700" dirty="0" smtClean="0"/>
              <a:t>03</a:t>
            </a:r>
            <a:r>
              <a:rPr lang="ko-KR" altLang="de-DE" sz="700" dirty="0" smtClean="0"/>
              <a:t>월 </a:t>
            </a:r>
            <a:r>
              <a:rPr lang="de-DE" altLang="ko-KR" sz="700" dirty="0" smtClean="0"/>
              <a:t>12</a:t>
            </a:r>
            <a:r>
              <a:rPr lang="ko-KR" altLang="de-DE" sz="700" dirty="0" smtClean="0"/>
              <a:t>일  </a:t>
            </a:r>
            <a:r>
              <a:rPr lang="de-DE" altLang="ko-KR" sz="700" dirty="0" smtClean="0"/>
              <a:t>|</a:t>
            </a:r>
            <a:endParaRPr lang="ko-KR" altLang="en-US" sz="70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01258"/>
              </p:ext>
            </p:extLst>
          </p:nvPr>
        </p:nvGraphicFramePr>
        <p:xfrm>
          <a:off x="4965818" y="2397618"/>
          <a:ext cx="3980355" cy="783646"/>
        </p:xfrm>
        <a:graphic>
          <a:graphicData uri="http://schemas.openxmlformats.org/drawingml/2006/table">
            <a:tbl>
              <a:tblPr/>
              <a:tblGrid>
                <a:gridCol w="1385555"/>
                <a:gridCol w="2594800"/>
              </a:tblGrid>
              <a:tr h="152389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0">
                          <a:solidFill>
                            <a:srgbClr val="666666"/>
                          </a:solidFill>
                          <a:effectLst/>
                          <a:latin typeface="맑은 고딕" charset="-127"/>
                        </a:rPr>
                        <a:t>정가</a:t>
                      </a:r>
                    </a:p>
                  </a:txBody>
                  <a:tcPr marL="45274" marR="45274" marT="37728" marB="3772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맑은 고딕" charset="-127"/>
                        </a:rPr>
                        <a:t>39,800</a:t>
                      </a:r>
                      <a:r>
                        <a:rPr lang="fi-FI" sz="900" b="0" i="0" u="none" strike="noStrike" dirty="0" err="1" smtClean="0">
                          <a:solidFill>
                            <a:srgbClr val="666666"/>
                          </a:solidFill>
                          <a:effectLst/>
                          <a:latin typeface="맑은 고딕" charset="-127"/>
                        </a:rPr>
                        <a:t>원</a:t>
                      </a:r>
                      <a:endParaRPr lang="fi-FI" sz="900" u="none" strike="noStrike" dirty="0">
                        <a:solidFill>
                          <a:srgbClr val="666666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5274" marR="45274" marT="31440" marB="37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5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1">
                          <a:solidFill>
                            <a:srgbClr val="333333"/>
                          </a:solidFill>
                          <a:effectLst/>
                          <a:latin typeface="맑은 고딕" charset="-127"/>
                        </a:rPr>
                        <a:t>판매가</a:t>
                      </a:r>
                    </a:p>
                  </a:txBody>
                  <a:tcPr marL="45274" marR="45274" marT="37728" marB="3772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 i="0" u="none" strike="noStrike" dirty="0" smtClean="0">
                          <a:solidFill>
                            <a:srgbClr val="FF6666"/>
                          </a:solidFill>
                          <a:effectLst/>
                          <a:latin typeface="yesB" charset="0"/>
                        </a:rPr>
                        <a:t>32,500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FF6666"/>
                          </a:solidFill>
                          <a:effectLst/>
                          <a:latin typeface="yesB" charset="0"/>
                        </a:rPr>
                        <a:t> </a:t>
                      </a:r>
                      <a:r>
                        <a:rPr lang="is-IS" sz="900" b="1" u="none" strike="noStrike" dirty="0" smtClean="0">
                          <a:solidFill>
                            <a:srgbClr val="FF6666"/>
                          </a:solidFill>
                          <a:effectLst/>
                          <a:latin typeface="맑은 고딕" charset="-127"/>
                        </a:rPr>
                        <a:t>원</a:t>
                      </a:r>
                      <a:r>
                        <a:rPr lang="is-IS" sz="900" u="none" strike="noStrike" dirty="0">
                          <a:solidFill>
                            <a:srgbClr val="FF6666"/>
                          </a:solidFill>
                          <a:effectLst/>
                          <a:latin typeface="맑은 고딕" charset="-127"/>
                        </a:rPr>
                        <a:t> </a:t>
                      </a:r>
                      <a:r>
                        <a:rPr lang="is-IS" sz="900" u="none" strike="noStrike" dirty="0" smtClean="0">
                          <a:solidFill>
                            <a:srgbClr val="FF6666"/>
                          </a:solidFill>
                          <a:effectLst/>
                          <a:latin typeface="맑은 고딕" charset="-127"/>
                        </a:rPr>
                        <a:t>(</a:t>
                      </a:r>
                      <a:r>
                        <a:rPr lang="en-US" altLang="ko-KR" sz="900" u="none" strike="noStrike" dirty="0" smtClean="0">
                          <a:solidFill>
                            <a:srgbClr val="FF6666"/>
                          </a:solidFill>
                          <a:effectLst/>
                          <a:latin typeface="맑은 고딕" charset="-127"/>
                        </a:rPr>
                        <a:t>15</a:t>
                      </a:r>
                      <a:r>
                        <a:rPr lang="is-IS" sz="900" u="none" strike="noStrike" dirty="0" smtClean="0">
                          <a:solidFill>
                            <a:srgbClr val="FF6666"/>
                          </a:solidFill>
                          <a:effectLst/>
                          <a:latin typeface="맑은 고딕" charset="-127"/>
                        </a:rPr>
                        <a:t>% </a:t>
                      </a:r>
                      <a:r>
                        <a:rPr lang="is-IS" sz="900" u="none" strike="noStrike" dirty="0">
                          <a:solidFill>
                            <a:srgbClr val="FF6666"/>
                          </a:solidFill>
                          <a:effectLst/>
                          <a:latin typeface="맑은 고딕" charset="-127"/>
                        </a:rPr>
                        <a:t>할인)</a:t>
                      </a:r>
                    </a:p>
                  </a:txBody>
                  <a:tcPr marL="45274" marR="45274" marT="31440" marB="37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5515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00" b="1" dirty="0" smtClean="0">
                          <a:solidFill>
                            <a:srgbClr val="333333"/>
                          </a:solidFill>
                          <a:effectLst/>
                          <a:latin typeface="맑은 고딕" charset="-127"/>
                        </a:rPr>
                        <a:t>배송비</a:t>
                      </a:r>
                      <a:endParaRPr lang="ko-KR" altLang="en-US" sz="900" b="1" dirty="0">
                        <a:solidFill>
                          <a:srgbClr val="333333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5274" marR="45274" marT="37728" marB="3772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u="none" strike="noStrike" dirty="0" smtClean="0">
                          <a:solidFill>
                            <a:srgbClr val="FF6666"/>
                          </a:solidFill>
                          <a:effectLst/>
                          <a:latin typeface="맑은 고딕" charset="-127"/>
                        </a:rPr>
                        <a:t>무료</a:t>
                      </a:r>
                      <a:endParaRPr lang="is-IS" sz="900" u="none" strike="noStrike" dirty="0">
                        <a:solidFill>
                          <a:srgbClr val="FF6666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45274" marR="45274" marT="31440" marB="377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026007" y="3376184"/>
            <a:ext cx="947552" cy="24132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smtClean="0"/>
              <a:t>찜하기</a:t>
            </a:r>
            <a:endParaRPr kumimoji="1" lang="ko-KR" altLang="en-US" sz="1200"/>
          </a:p>
        </p:txBody>
      </p:sp>
      <p:sp>
        <p:nvSpPr>
          <p:cNvPr id="93" name="직사각형 92"/>
          <p:cNvSpPr/>
          <p:nvPr/>
        </p:nvSpPr>
        <p:spPr>
          <a:xfrm>
            <a:off x="6159949" y="3376184"/>
            <a:ext cx="947552" cy="24132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smtClean="0"/>
              <a:t>장바구니</a:t>
            </a:r>
            <a:endParaRPr kumimoji="1" lang="ko-KR" altLang="en-US" sz="1200" dirty="0"/>
          </a:p>
        </p:txBody>
      </p:sp>
      <p:sp>
        <p:nvSpPr>
          <p:cNvPr id="94" name="직사각형 93"/>
          <p:cNvSpPr/>
          <p:nvPr/>
        </p:nvSpPr>
        <p:spPr>
          <a:xfrm>
            <a:off x="7293891" y="3369750"/>
            <a:ext cx="947552" cy="24132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/>
              <a:t>바로구매</a:t>
            </a:r>
            <a:endParaRPr kumimoji="1" lang="ko-KR" altLang="en-US" sz="1200" dirty="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2514625" y="4398697"/>
            <a:ext cx="642160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617343" y="4481500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ko-KR" altLang="en-US" sz="1200" smtClean="0"/>
              <a:t>소개</a:t>
            </a:r>
            <a:endParaRPr kumimoji="1" lang="ko-KR" alt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790467" y="4759647"/>
            <a:ext cx="614576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 smtClean="0"/>
              <a:t>2018</a:t>
            </a:r>
            <a:r>
              <a:rPr kumimoji="1" lang="ko-KR" altLang="en-US" sz="1050" dirty="0" smtClean="0"/>
              <a:t>년 한해</a:t>
            </a:r>
            <a:r>
              <a:rPr kumimoji="1" lang="en-US" altLang="ko-KR" sz="1050" dirty="0" smtClean="0"/>
              <a:t>,</a:t>
            </a:r>
            <a:r>
              <a:rPr kumimoji="1" lang="ko-KR" altLang="en-US" sz="1050" dirty="0" smtClean="0"/>
              <a:t> 멋쟁이 사자를 하며 코딩만으로 </a:t>
            </a:r>
            <a:r>
              <a:rPr kumimoji="1" lang="en-US" altLang="ko-KR" sz="1050" dirty="0" smtClean="0"/>
              <a:t>1</a:t>
            </a:r>
            <a:r>
              <a:rPr kumimoji="1" lang="ko-KR" altLang="en-US" sz="1050" dirty="0" smtClean="0"/>
              <a:t>년을 보낸 컴퓨터 비전공자 </a:t>
            </a:r>
            <a:r>
              <a:rPr kumimoji="1" lang="en-US" altLang="ko-KR" sz="1050" dirty="0" smtClean="0"/>
              <a:t>3</a:t>
            </a:r>
            <a:r>
              <a:rPr kumimoji="1" lang="ko-KR" altLang="en-US" sz="1050" dirty="0" smtClean="0"/>
              <a:t>명이 집필한 웹 프로그래밍 계의 혁신적인 도서</a:t>
            </a:r>
            <a:r>
              <a:rPr kumimoji="1" lang="en-US" altLang="ko-KR" sz="1050" dirty="0" smtClean="0"/>
              <a:t>.</a:t>
            </a:r>
            <a:r>
              <a:rPr kumimoji="1" lang="ko-KR" altLang="en-US" sz="1050" dirty="0" smtClean="0"/>
              <a:t> 전공자가 아니어도 충분히 해낼수 있다는 것을 보여주는 이 도서는 경영학과 방민석</a:t>
            </a:r>
            <a:r>
              <a:rPr kumimoji="1" lang="en-US" altLang="ko-KR" sz="1050" dirty="0" smtClean="0"/>
              <a:t>,</a:t>
            </a:r>
            <a:r>
              <a:rPr kumimoji="1" lang="ko-KR" altLang="en-US" sz="1050" dirty="0" smtClean="0"/>
              <a:t> 경영학과 송혜민 기술경영학과 전공 전준혁</a:t>
            </a:r>
            <a:r>
              <a:rPr kumimoji="1" lang="ko-KR" altLang="en-US" sz="1050" dirty="0"/>
              <a:t> </a:t>
            </a:r>
            <a:r>
              <a:rPr kumimoji="1" lang="en-US" altLang="ko-KR" sz="1050" dirty="0" smtClean="0"/>
              <a:t>3</a:t>
            </a:r>
            <a:r>
              <a:rPr kumimoji="1" lang="ko-KR" altLang="en-US" sz="1050" dirty="0" smtClean="0"/>
              <a:t>인의 공동저서이다</a:t>
            </a:r>
            <a:r>
              <a:rPr kumimoji="1" lang="en-US" altLang="ko-KR" sz="1050" dirty="0" smtClean="0"/>
              <a:t>.</a:t>
            </a:r>
            <a:r>
              <a:rPr kumimoji="1" lang="ko-KR" altLang="en-US" sz="1050" dirty="0" smtClean="0"/>
              <a:t> </a:t>
            </a:r>
            <a:endParaRPr kumimoji="1" lang="en-US" altLang="ko-KR" sz="1050" dirty="0" smtClean="0"/>
          </a:p>
          <a:p>
            <a:r>
              <a:rPr kumimoji="1" lang="ko-KR" altLang="en-US" sz="1050" dirty="0" smtClean="0"/>
              <a:t>간단한 </a:t>
            </a:r>
            <a:r>
              <a:rPr kumimoji="1" lang="en-US" altLang="ko-KR" sz="1050" dirty="0" smtClean="0"/>
              <a:t>HTML </a:t>
            </a:r>
            <a:r>
              <a:rPr kumimoji="1" lang="ko-KR" altLang="en-US" sz="1050" dirty="0" smtClean="0"/>
              <a:t>에서 시작해 </a:t>
            </a:r>
            <a:r>
              <a:rPr kumimoji="1" lang="en-US" altLang="ko-KR" sz="1050" dirty="0" smtClean="0"/>
              <a:t>CSS, Ruby, Java Script</a:t>
            </a:r>
            <a:r>
              <a:rPr kumimoji="1" lang="ko-KR" altLang="en-US" sz="1050" dirty="0" smtClean="0"/>
              <a:t> 까지 한권으로 모두 끝낼수 있도록 구성되어 있으며 단순히 지식전달이 아닌 실제 웹을 기획하고 제작하며 익힐수 있도록 구성되어있다</a:t>
            </a:r>
            <a:r>
              <a:rPr kumimoji="1" lang="en-US" altLang="ko-KR" sz="1050" dirty="0" smtClean="0"/>
              <a:t>.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2291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409067" y="1030876"/>
            <a:ext cx="7537106" cy="50899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917746"/>
              </p:ext>
            </p:extLst>
          </p:nvPr>
        </p:nvGraphicFramePr>
        <p:xfrm>
          <a:off x="1409068" y="188171"/>
          <a:ext cx="9373868" cy="42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709"/>
                <a:gridCol w="1665202"/>
                <a:gridCol w="4873762"/>
                <a:gridCol w="1202195"/>
              </a:tblGrid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 ID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화면이름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r>
                        <a:rPr lang="en-US" altLang="ko-KR" sz="9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</a:tr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저자소개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저자 소개 페이지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인의 공동저자를 소개하는 페이지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409068" y="768559"/>
            <a:ext cx="7527160" cy="220563"/>
            <a:chOff x="695325" y="834189"/>
            <a:chExt cx="10801350" cy="17646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5325" y="922421"/>
              <a:ext cx="108013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9532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149667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821430" y="655966"/>
            <a:ext cx="702436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1000 pixel</a:t>
            </a:r>
            <a:endParaRPr lang="ko-KR" altLang="en-US" sz="813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9067" y="1057010"/>
            <a:ext cx="7537106" cy="3549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4562" y="1077949"/>
            <a:ext cx="1356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책읽는 사자처럼</a:t>
            </a:r>
            <a:endParaRPr lang="ko-KR" altLang="en-US" sz="130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09067" y="6244896"/>
            <a:ext cx="7537106" cy="4460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85819" y="6244055"/>
            <a:ext cx="2373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책읽는 사자처럼</a:t>
            </a:r>
            <a:r>
              <a:rPr lang="en-US" altLang="ko-KR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이용약관  </a:t>
            </a:r>
            <a:r>
              <a:rPr lang="ko-KR" altLang="en-US" sz="800" b="1" spc="-12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개인정보취급방침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71463" y="6410016"/>
            <a:ext cx="28023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-apple-system" charset="0"/>
              </a:rPr>
              <a:t>Copyright 2018 Like 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-apple-system" charset="0"/>
              </a:rPr>
              <a:t>Reading </a:t>
            </a:r>
            <a:r>
              <a:rPr lang="en-US" altLang="ko-KR" sz="900" smtClean="0">
                <a:solidFill>
                  <a:srgbClr val="FFFFFF"/>
                </a:solidFill>
                <a:latin typeface="-apple-system" charset="0"/>
              </a:rPr>
              <a:t>Lion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-apple-system" charset="0"/>
              </a:rPr>
              <a:t>. </a:t>
            </a:r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-apple-system" charset="0"/>
              </a:rPr>
              <a:t>All Right Reserved</a:t>
            </a:r>
            <a:r>
              <a:rPr lang="en-US" altLang="ko-KR" sz="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endParaRPr lang="ko-KR" altLang="en-US" sz="9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991322" y="602259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12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245" name="그룹 244"/>
          <p:cNvGrpSpPr/>
          <p:nvPr/>
        </p:nvGrpSpPr>
        <p:grpSpPr>
          <a:xfrm>
            <a:off x="1432295" y="1142873"/>
            <a:ext cx="343171" cy="221188"/>
            <a:chOff x="289294" y="1142873"/>
            <a:chExt cx="343171" cy="221188"/>
          </a:xfrm>
        </p:grpSpPr>
        <p:grpSp>
          <p:nvGrpSpPr>
            <p:cNvPr id="17" name="그룹 16"/>
            <p:cNvGrpSpPr/>
            <p:nvPr/>
          </p:nvGrpSpPr>
          <p:grpSpPr>
            <a:xfrm>
              <a:off x="385397" y="1142873"/>
              <a:ext cx="139540" cy="91268"/>
              <a:chOff x="7569412" y="1730375"/>
              <a:chExt cx="231775" cy="130969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569412" y="1730375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7569412" y="1795860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7569412" y="1861344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4" name="TextBox 243"/>
            <p:cNvSpPr txBox="1"/>
            <p:nvPr/>
          </p:nvSpPr>
          <p:spPr>
            <a:xfrm>
              <a:off x="289294" y="1194784"/>
              <a:ext cx="343171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70" spc="-4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menu</a:t>
              </a:r>
              <a:endParaRPr lang="ko-KR" altLang="en-US" sz="47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97" name="TextBox 196"/>
          <p:cNvSpPr txBox="1"/>
          <p:nvPr/>
        </p:nvSpPr>
        <p:spPr>
          <a:xfrm>
            <a:off x="8991322" y="5216053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11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8983702" y="4735272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10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96563" l="1875" r="96458">
                        <a14:foregroundMark x1="58333" y1="43333" x2="58333" y2="43333"/>
                        <a14:foregroundMark x1="51458" y1="58854" x2="51458" y2="58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4" y="996560"/>
            <a:ext cx="425875" cy="42587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701148" y="1778783"/>
            <a:ext cx="2140629" cy="2542952"/>
            <a:chOff x="2542207" y="1716344"/>
            <a:chExt cx="6394018" cy="2611794"/>
          </a:xfrm>
        </p:grpSpPr>
        <p:sp>
          <p:nvSpPr>
            <p:cNvPr id="102" name="직사각형 101"/>
            <p:cNvSpPr/>
            <p:nvPr/>
          </p:nvSpPr>
          <p:spPr>
            <a:xfrm>
              <a:off x="2552154" y="1716344"/>
              <a:ext cx="6384071" cy="261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algn="ct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202" name="직선 연결선 160"/>
            <p:cNvCxnSpPr/>
            <p:nvPr/>
          </p:nvCxnSpPr>
          <p:spPr>
            <a:xfrm flipH="1">
              <a:off x="2542207" y="1739759"/>
              <a:ext cx="6358724" cy="25540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161"/>
            <p:cNvCxnSpPr/>
            <p:nvPr/>
          </p:nvCxnSpPr>
          <p:spPr>
            <a:xfrm>
              <a:off x="2552154" y="1716344"/>
              <a:ext cx="6367277" cy="25921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extBox 205"/>
          <p:cNvSpPr txBox="1"/>
          <p:nvPr/>
        </p:nvSpPr>
        <p:spPr>
          <a:xfrm>
            <a:off x="2617343" y="1429252"/>
            <a:ext cx="88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22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C7CB"/>
                </a:solidFill>
              </a:rPr>
              <a:t>저자 소개</a:t>
            </a:r>
            <a:endParaRPr lang="ko-KR" altLang="en-US" sz="14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C7CB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1414528" y="1412379"/>
            <a:ext cx="1100097" cy="48316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384475" y="1432264"/>
            <a:ext cx="863250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  <a:p>
            <a:endParaRPr lang="en-US" altLang="ko-KR" sz="1050" b="1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화제의 신간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b="1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저자 소개</a:t>
            </a:r>
            <a:endParaRPr lang="en-US" altLang="ko-KR" sz="1050" b="1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목차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관련 정보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ko-KR" altLang="en-US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3866" y="180371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방민석</a:t>
            </a:r>
            <a:endParaRPr kumimoji="1"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523866" y="2090133"/>
            <a:ext cx="355671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/>
              <a:t>경영학과 출신 웹 기획자</a:t>
            </a:r>
            <a:endParaRPr lang="ko-KR" altLang="en-US" sz="700" dirty="0"/>
          </a:p>
        </p:txBody>
      </p:sp>
      <p:cxnSp>
        <p:nvCxnSpPr>
          <p:cNvPr id="15" name="직선 연결선[R] 14"/>
          <p:cNvCxnSpPr/>
          <p:nvPr/>
        </p:nvCxnSpPr>
        <p:spPr>
          <a:xfrm>
            <a:off x="2524570" y="4427573"/>
            <a:ext cx="642160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523866" y="2324504"/>
            <a:ext cx="20440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 smtClean="0"/>
              <a:t>자기소개</a:t>
            </a:r>
            <a:endParaRPr kumimoji="1" lang="ko-KR" altLang="en-US" sz="1050" dirty="0"/>
          </a:p>
        </p:txBody>
      </p:sp>
      <p:grpSp>
        <p:nvGrpSpPr>
          <p:cNvPr id="40" name="그룹 39"/>
          <p:cNvGrpSpPr/>
          <p:nvPr/>
        </p:nvGrpSpPr>
        <p:grpSpPr>
          <a:xfrm>
            <a:off x="6121835" y="4570718"/>
            <a:ext cx="2140629" cy="1673337"/>
            <a:chOff x="2542207" y="1716344"/>
            <a:chExt cx="6394018" cy="2611794"/>
          </a:xfrm>
        </p:grpSpPr>
        <p:sp>
          <p:nvSpPr>
            <p:cNvPr id="41" name="직사각형 40"/>
            <p:cNvSpPr/>
            <p:nvPr/>
          </p:nvSpPr>
          <p:spPr>
            <a:xfrm>
              <a:off x="2552154" y="1716344"/>
              <a:ext cx="6384071" cy="261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algn="ct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42" name="직선 연결선 160"/>
            <p:cNvCxnSpPr/>
            <p:nvPr/>
          </p:nvCxnSpPr>
          <p:spPr>
            <a:xfrm flipH="1">
              <a:off x="2542207" y="1739759"/>
              <a:ext cx="6358724" cy="25540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161"/>
            <p:cNvCxnSpPr/>
            <p:nvPr/>
          </p:nvCxnSpPr>
          <p:spPr>
            <a:xfrm>
              <a:off x="2552154" y="1716344"/>
              <a:ext cx="6367277" cy="25921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3237830" y="455073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송혜민</a:t>
            </a:r>
            <a:endParaRPr kumimoji="1"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3249548" y="4818534"/>
            <a:ext cx="355671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/>
              <a:t>패기 넘치는 젊은피 이혜민 아니고 송혜민</a:t>
            </a:r>
            <a:endParaRPr lang="ko-KR" altLang="en-US" sz="700" dirty="0"/>
          </a:p>
        </p:txBody>
      </p:sp>
      <p:sp>
        <p:nvSpPr>
          <p:cNvPr id="49" name="TextBox 48"/>
          <p:cNvSpPr txBox="1"/>
          <p:nvPr/>
        </p:nvSpPr>
        <p:spPr>
          <a:xfrm>
            <a:off x="3233796" y="5012489"/>
            <a:ext cx="20440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 smtClean="0"/>
              <a:t>자기소개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734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409067" y="1030876"/>
            <a:ext cx="7537106" cy="50899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409068" y="768559"/>
            <a:ext cx="7527160" cy="220563"/>
            <a:chOff x="695325" y="834189"/>
            <a:chExt cx="10801350" cy="17646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5325" y="922421"/>
              <a:ext cx="108013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9532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149667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821430" y="655966"/>
            <a:ext cx="702436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1000 pixel</a:t>
            </a:r>
            <a:endParaRPr lang="ko-KR" altLang="en-US" sz="813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9067" y="1057010"/>
            <a:ext cx="7537106" cy="3549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4562" y="1077949"/>
            <a:ext cx="1356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책읽는 사자처럼</a:t>
            </a:r>
            <a:endParaRPr lang="ko-KR" altLang="en-US" sz="130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09067" y="6244896"/>
            <a:ext cx="7537106" cy="4460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85819" y="6244055"/>
            <a:ext cx="2373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책읽는 사자처럼</a:t>
            </a:r>
            <a:r>
              <a:rPr lang="en-US" altLang="ko-KR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이용약관  </a:t>
            </a:r>
            <a:r>
              <a:rPr lang="ko-KR" altLang="en-US" sz="800" b="1" spc="-12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개인정보취급방침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71463" y="6410016"/>
            <a:ext cx="28023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-apple-system" charset="0"/>
              </a:rPr>
              <a:t>Copyright 2018 Like 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-apple-system" charset="0"/>
              </a:rPr>
              <a:t>Reading </a:t>
            </a:r>
            <a:r>
              <a:rPr lang="en-US" altLang="ko-KR" sz="900" smtClean="0">
                <a:solidFill>
                  <a:srgbClr val="FFFFFF"/>
                </a:solidFill>
                <a:latin typeface="-apple-system" charset="0"/>
              </a:rPr>
              <a:t>Lion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-apple-system" charset="0"/>
              </a:rPr>
              <a:t>. </a:t>
            </a:r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-apple-system" charset="0"/>
              </a:rPr>
              <a:t>All Right Reserved</a:t>
            </a:r>
            <a:r>
              <a:rPr lang="en-US" altLang="ko-KR" sz="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endParaRPr lang="ko-KR" altLang="en-US" sz="9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991322" y="6022597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12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grpSp>
        <p:nvGrpSpPr>
          <p:cNvPr id="245" name="그룹 244"/>
          <p:cNvGrpSpPr/>
          <p:nvPr/>
        </p:nvGrpSpPr>
        <p:grpSpPr>
          <a:xfrm>
            <a:off x="1432295" y="1142873"/>
            <a:ext cx="343171" cy="221188"/>
            <a:chOff x="289294" y="1142873"/>
            <a:chExt cx="343171" cy="221188"/>
          </a:xfrm>
        </p:grpSpPr>
        <p:grpSp>
          <p:nvGrpSpPr>
            <p:cNvPr id="17" name="그룹 16"/>
            <p:cNvGrpSpPr/>
            <p:nvPr/>
          </p:nvGrpSpPr>
          <p:grpSpPr>
            <a:xfrm>
              <a:off x="385397" y="1142873"/>
              <a:ext cx="139540" cy="91268"/>
              <a:chOff x="7569412" y="1730375"/>
              <a:chExt cx="231775" cy="130969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569412" y="1730375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7569412" y="1795860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7569412" y="1861344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4" name="TextBox 243"/>
            <p:cNvSpPr txBox="1"/>
            <p:nvPr/>
          </p:nvSpPr>
          <p:spPr>
            <a:xfrm>
              <a:off x="289294" y="1194784"/>
              <a:ext cx="343171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70" spc="-4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menu</a:t>
              </a:r>
              <a:endParaRPr lang="ko-KR" altLang="en-US" sz="47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97" name="TextBox 196"/>
          <p:cNvSpPr txBox="1"/>
          <p:nvPr/>
        </p:nvSpPr>
        <p:spPr>
          <a:xfrm>
            <a:off x="8991322" y="5216053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11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8983702" y="4735272"/>
            <a:ext cx="2840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10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96563" l="1875" r="96458">
                        <a14:foregroundMark x1="58333" y1="43333" x2="58333" y2="43333"/>
                        <a14:foregroundMark x1="51458" y1="58854" x2="51458" y2="58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4" y="996560"/>
            <a:ext cx="425875" cy="42587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121835" y="1790130"/>
            <a:ext cx="2140629" cy="2542952"/>
            <a:chOff x="2542207" y="1716344"/>
            <a:chExt cx="6394018" cy="2611794"/>
          </a:xfrm>
        </p:grpSpPr>
        <p:sp>
          <p:nvSpPr>
            <p:cNvPr id="102" name="직사각형 101"/>
            <p:cNvSpPr/>
            <p:nvPr/>
          </p:nvSpPr>
          <p:spPr>
            <a:xfrm>
              <a:off x="2552154" y="1716344"/>
              <a:ext cx="6384071" cy="261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algn="ct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202" name="직선 연결선 160"/>
            <p:cNvCxnSpPr/>
            <p:nvPr/>
          </p:nvCxnSpPr>
          <p:spPr>
            <a:xfrm flipH="1">
              <a:off x="2542207" y="1739759"/>
              <a:ext cx="6358724" cy="25540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161"/>
            <p:cNvCxnSpPr/>
            <p:nvPr/>
          </p:nvCxnSpPr>
          <p:spPr>
            <a:xfrm>
              <a:off x="2552154" y="1716344"/>
              <a:ext cx="6367277" cy="25921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직사각형 206"/>
          <p:cNvSpPr/>
          <p:nvPr/>
        </p:nvSpPr>
        <p:spPr>
          <a:xfrm>
            <a:off x="1414528" y="1412379"/>
            <a:ext cx="1100097" cy="48316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384475" y="1432264"/>
            <a:ext cx="863250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  <a:p>
            <a:endParaRPr lang="en-US" altLang="ko-KR" sz="1050" b="1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화제의 신간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b="1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저자 소개</a:t>
            </a:r>
            <a:endParaRPr lang="en-US" altLang="ko-KR" sz="1050" b="1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목차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관련 정보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ko-KR" altLang="en-US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5" name="직선 연결선[R] 14"/>
          <p:cNvCxnSpPr/>
          <p:nvPr/>
        </p:nvCxnSpPr>
        <p:spPr>
          <a:xfrm>
            <a:off x="2514625" y="1609092"/>
            <a:ext cx="642160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2685395" y="4570718"/>
            <a:ext cx="2140629" cy="1673337"/>
            <a:chOff x="2542207" y="1716344"/>
            <a:chExt cx="6394018" cy="2611794"/>
          </a:xfrm>
        </p:grpSpPr>
        <p:sp>
          <p:nvSpPr>
            <p:cNvPr id="41" name="직사각형 40"/>
            <p:cNvSpPr/>
            <p:nvPr/>
          </p:nvSpPr>
          <p:spPr>
            <a:xfrm>
              <a:off x="2552154" y="1716344"/>
              <a:ext cx="6384071" cy="2611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algn="ct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42" name="직선 연결선 160"/>
            <p:cNvCxnSpPr/>
            <p:nvPr/>
          </p:nvCxnSpPr>
          <p:spPr>
            <a:xfrm flipH="1">
              <a:off x="2542207" y="1739759"/>
              <a:ext cx="6358724" cy="25540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161"/>
            <p:cNvCxnSpPr/>
            <p:nvPr/>
          </p:nvCxnSpPr>
          <p:spPr>
            <a:xfrm>
              <a:off x="2552154" y="1716344"/>
              <a:ext cx="6367277" cy="25921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3132364" y="178633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송혜민</a:t>
            </a:r>
            <a:endParaRPr kumimoji="1"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3144082" y="2054137"/>
            <a:ext cx="355671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/>
              <a:t>패기 넘치는 젊은피 이혜민 아니고 송혜민</a:t>
            </a:r>
            <a:endParaRPr lang="ko-KR" altLang="en-US" sz="700" dirty="0"/>
          </a:p>
        </p:txBody>
      </p:sp>
      <p:sp>
        <p:nvSpPr>
          <p:cNvPr id="49" name="TextBox 48"/>
          <p:cNvSpPr txBox="1"/>
          <p:nvPr/>
        </p:nvSpPr>
        <p:spPr>
          <a:xfrm>
            <a:off x="3128330" y="2248092"/>
            <a:ext cx="20440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 smtClean="0"/>
              <a:t>자기소개</a:t>
            </a:r>
            <a:endParaRPr kumimoji="1" lang="ko-KR" altLang="en-US" sz="1050" dirty="0"/>
          </a:p>
        </p:txBody>
      </p:sp>
      <p:cxnSp>
        <p:nvCxnSpPr>
          <p:cNvPr id="50" name="직선 연결선[R] 49"/>
          <p:cNvCxnSpPr/>
          <p:nvPr/>
        </p:nvCxnSpPr>
        <p:spPr>
          <a:xfrm>
            <a:off x="2514625" y="4446941"/>
            <a:ext cx="642160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563490" y="467368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smtClean="0"/>
              <a:t>전준혁</a:t>
            </a:r>
            <a:endParaRPr kumimoji="1" lang="ko-KR" altLang="en-US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5563490" y="4960107"/>
            <a:ext cx="168544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 smtClean="0"/>
              <a:t>우리팀의 희망이자 리더이자 구세주</a:t>
            </a:r>
            <a:endParaRPr lang="ko-KR" altLang="en-US" sz="700" dirty="0"/>
          </a:p>
        </p:txBody>
      </p:sp>
      <p:sp>
        <p:nvSpPr>
          <p:cNvPr id="53" name="TextBox 52"/>
          <p:cNvSpPr txBox="1"/>
          <p:nvPr/>
        </p:nvSpPr>
        <p:spPr>
          <a:xfrm>
            <a:off x="5563490" y="5194477"/>
            <a:ext cx="20440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 smtClean="0"/>
              <a:t>자기소개</a:t>
            </a:r>
            <a:endParaRPr kumimoji="1" lang="ko-KR" altLang="en-US" sz="1050" dirty="0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299747"/>
              </p:ext>
            </p:extLst>
          </p:nvPr>
        </p:nvGraphicFramePr>
        <p:xfrm>
          <a:off x="1409068" y="188171"/>
          <a:ext cx="9373868" cy="42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709"/>
                <a:gridCol w="1665202"/>
                <a:gridCol w="4873762"/>
                <a:gridCol w="1202195"/>
              </a:tblGrid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 ID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화면이름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r>
                        <a:rPr lang="en-US" altLang="ko-KR" sz="9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</a:tr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저자소개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저자 소개 페이지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인의 공동저자를 소개하는 페이지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4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409067" y="1057010"/>
            <a:ext cx="7537106" cy="508991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63794"/>
              </p:ext>
            </p:extLst>
          </p:nvPr>
        </p:nvGraphicFramePr>
        <p:xfrm>
          <a:off x="1409068" y="188171"/>
          <a:ext cx="9373868" cy="42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709"/>
                <a:gridCol w="1665202"/>
                <a:gridCol w="4873762"/>
                <a:gridCol w="1202195"/>
              </a:tblGrid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 ID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화면이름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r>
                        <a:rPr lang="en-US" altLang="ko-KR" sz="9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</a:tr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ko-KR" altLang="en-US" sz="9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목차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목차 소개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각각의 챕터를 카드로 소개하는 페이지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409068" y="768559"/>
            <a:ext cx="7527160" cy="220563"/>
            <a:chOff x="695325" y="834189"/>
            <a:chExt cx="10801350" cy="17646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5325" y="922421"/>
              <a:ext cx="108013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9532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149667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821430" y="655966"/>
            <a:ext cx="702436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1000 pixel</a:t>
            </a:r>
            <a:endParaRPr lang="ko-KR" altLang="en-US" sz="813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9067" y="1057010"/>
            <a:ext cx="7537106" cy="3549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4562" y="1077949"/>
            <a:ext cx="1356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책읽는 사자처럼</a:t>
            </a:r>
            <a:endParaRPr lang="ko-KR" altLang="en-US" sz="130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09067" y="6244896"/>
            <a:ext cx="7537106" cy="4460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85819" y="6244055"/>
            <a:ext cx="2373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책읽는 사자처럼</a:t>
            </a:r>
            <a:r>
              <a:rPr lang="en-US" altLang="ko-KR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이용약관  </a:t>
            </a:r>
            <a:r>
              <a:rPr lang="ko-KR" altLang="en-US" sz="800" b="1" spc="-12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개인정보취급방침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71463" y="6410016"/>
            <a:ext cx="28023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-apple-system" charset="0"/>
              </a:rPr>
              <a:t>Copyright 2018 Like 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-apple-system" charset="0"/>
              </a:rPr>
              <a:t>Reading </a:t>
            </a:r>
            <a:r>
              <a:rPr lang="en-US" altLang="ko-KR" sz="900" smtClean="0">
                <a:solidFill>
                  <a:srgbClr val="FFFFFF"/>
                </a:solidFill>
                <a:latin typeface="-apple-system" charset="0"/>
              </a:rPr>
              <a:t>Lion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-apple-system" charset="0"/>
              </a:rPr>
              <a:t>. </a:t>
            </a:r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-apple-system" charset="0"/>
              </a:rPr>
              <a:t>All Right Reserved</a:t>
            </a:r>
            <a:r>
              <a:rPr lang="en-US" altLang="ko-KR" sz="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endParaRPr lang="ko-KR" altLang="en-US" sz="9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45" name="그룹 244"/>
          <p:cNvGrpSpPr/>
          <p:nvPr/>
        </p:nvGrpSpPr>
        <p:grpSpPr>
          <a:xfrm>
            <a:off x="1432295" y="1142873"/>
            <a:ext cx="343171" cy="221188"/>
            <a:chOff x="289294" y="1142873"/>
            <a:chExt cx="343171" cy="221188"/>
          </a:xfrm>
        </p:grpSpPr>
        <p:grpSp>
          <p:nvGrpSpPr>
            <p:cNvPr id="17" name="그룹 16"/>
            <p:cNvGrpSpPr/>
            <p:nvPr/>
          </p:nvGrpSpPr>
          <p:grpSpPr>
            <a:xfrm>
              <a:off x="385397" y="1142873"/>
              <a:ext cx="139540" cy="91268"/>
              <a:chOff x="7569412" y="1730375"/>
              <a:chExt cx="231775" cy="130969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569412" y="1730375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7569412" y="1795860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7569412" y="1861344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4" name="TextBox 243"/>
            <p:cNvSpPr txBox="1"/>
            <p:nvPr/>
          </p:nvSpPr>
          <p:spPr>
            <a:xfrm>
              <a:off x="289294" y="1194784"/>
              <a:ext cx="343171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70" spc="-4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menu</a:t>
              </a:r>
              <a:endParaRPr lang="ko-KR" altLang="en-US" sz="47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96563" l="1875" r="96458">
                        <a14:foregroundMark x1="58333" y1="43333" x2="58333" y2="43333"/>
                        <a14:foregroundMark x1="51458" y1="58854" x2="51458" y2="58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4" y="996560"/>
            <a:ext cx="425875" cy="425875"/>
          </a:xfrm>
          <a:prstGeom prst="rect">
            <a:avLst/>
          </a:prstGeom>
        </p:spPr>
      </p:pic>
      <p:sp>
        <p:nvSpPr>
          <p:cNvPr id="207" name="직사각형 206"/>
          <p:cNvSpPr/>
          <p:nvPr/>
        </p:nvSpPr>
        <p:spPr>
          <a:xfrm>
            <a:off x="1414528" y="1412379"/>
            <a:ext cx="1100097" cy="48316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384475" y="1432264"/>
            <a:ext cx="863250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  <a:p>
            <a:endParaRPr lang="en-US" altLang="ko-KR" sz="1050" b="1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화제의 신간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저자 소개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b="1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목차</a:t>
            </a:r>
            <a:endParaRPr lang="en-US" altLang="ko-KR" sz="1050" b="1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관련 정보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ko-KR" altLang="en-US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074498" y="1676772"/>
            <a:ext cx="1321056" cy="1037660"/>
            <a:chOff x="3484233" y="4897078"/>
            <a:chExt cx="911321" cy="1037660"/>
          </a:xfrm>
        </p:grpSpPr>
        <p:sp>
          <p:nvSpPr>
            <p:cNvPr id="55" name="직사각형 54"/>
            <p:cNvSpPr/>
            <p:nvPr/>
          </p:nvSpPr>
          <p:spPr>
            <a:xfrm>
              <a:off x="3484233" y="4897078"/>
              <a:ext cx="911321" cy="103766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1">
                  <a:lumMod val="75000"/>
                </a:schemeClr>
              </a:solidFill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56" name="직선 연결선 160"/>
            <p:cNvCxnSpPr/>
            <p:nvPr/>
          </p:nvCxnSpPr>
          <p:spPr>
            <a:xfrm flipH="1"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161"/>
            <p:cNvCxnSpPr/>
            <p:nvPr/>
          </p:nvCxnSpPr>
          <p:spPr>
            <a:xfrm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/>
          <p:cNvSpPr/>
          <p:nvPr/>
        </p:nvSpPr>
        <p:spPr>
          <a:xfrm>
            <a:off x="3074499" y="2730842"/>
            <a:ext cx="1321056" cy="135924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Chap1. </a:t>
            </a:r>
          </a:p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HTML</a:t>
            </a:r>
            <a:r>
              <a:rPr kumimoji="1" lang="ko-KR" altLang="en-US" sz="900" dirty="0" smtClean="0">
                <a:solidFill>
                  <a:schemeClr val="tx1"/>
                </a:solidFill>
              </a:rPr>
              <a:t>이 도대체 뭔데</a:t>
            </a:r>
            <a:r>
              <a:rPr kumimoji="1" lang="en-US" altLang="ko-KR" sz="900" dirty="0" smtClean="0">
                <a:solidFill>
                  <a:schemeClr val="tx1"/>
                </a:solidFill>
              </a:rPr>
              <a:t>?</a:t>
            </a:r>
          </a:p>
          <a:p>
            <a:pPr algn="ctr"/>
            <a:endParaRPr kumimoji="1"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Html</a:t>
            </a:r>
            <a:r>
              <a:rPr kumimoji="1" lang="ko-KR" altLang="en-US" sz="900" dirty="0" smtClean="0">
                <a:solidFill>
                  <a:schemeClr val="tx1"/>
                </a:solidFill>
              </a:rPr>
              <a:t>이란 </a:t>
            </a:r>
            <a:r>
              <a:rPr kumimoji="1" lang="en-US" altLang="ko-KR" sz="900" dirty="0" smtClean="0">
                <a:solidFill>
                  <a:schemeClr val="tx1"/>
                </a:solidFill>
              </a:rPr>
              <a:t>Hyper text markup language </a:t>
            </a:r>
            <a:r>
              <a:rPr kumimoji="1" lang="ko-KR" altLang="en-US" sz="900" dirty="0" smtClean="0">
                <a:solidFill>
                  <a:schemeClr val="tx1"/>
                </a:solidFill>
              </a:rPr>
              <a:t>의 약자로 </a:t>
            </a:r>
            <a:r>
              <a:rPr kumimoji="1" lang="mr-IN" altLang="ko-KR" sz="900" dirty="0" smtClean="0">
                <a:solidFill>
                  <a:schemeClr val="tx1"/>
                </a:solidFill>
              </a:rPr>
              <a:t>…</a:t>
            </a:r>
            <a:endParaRPr kumimoji="1" lang="en-US" altLang="ko-KR" sz="900" dirty="0" smtClean="0">
              <a:solidFill>
                <a:schemeClr val="tx1"/>
              </a:solidFill>
            </a:endParaRPr>
          </a:p>
          <a:p>
            <a:pPr algn="ctr"/>
            <a:endParaRPr kumimoji="1"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261250" y="3781512"/>
            <a:ext cx="947552" cy="24132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smtClean="0"/>
              <a:t>자세히 보기</a:t>
            </a:r>
            <a:endParaRPr kumimoji="1" lang="ko-KR" altLang="en-US" sz="1100"/>
          </a:p>
        </p:txBody>
      </p:sp>
      <p:grpSp>
        <p:nvGrpSpPr>
          <p:cNvPr id="59" name="그룹 58"/>
          <p:cNvGrpSpPr/>
          <p:nvPr/>
        </p:nvGrpSpPr>
        <p:grpSpPr>
          <a:xfrm>
            <a:off x="4955427" y="1676772"/>
            <a:ext cx="1321056" cy="1037660"/>
            <a:chOff x="3484233" y="4897078"/>
            <a:chExt cx="911321" cy="1037660"/>
          </a:xfrm>
        </p:grpSpPr>
        <p:sp>
          <p:nvSpPr>
            <p:cNvPr id="60" name="직사각형 59"/>
            <p:cNvSpPr/>
            <p:nvPr/>
          </p:nvSpPr>
          <p:spPr>
            <a:xfrm>
              <a:off x="3484233" y="4897078"/>
              <a:ext cx="911321" cy="103766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1">
                  <a:lumMod val="75000"/>
                </a:schemeClr>
              </a:solidFill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61" name="직선 연결선 160"/>
            <p:cNvCxnSpPr/>
            <p:nvPr/>
          </p:nvCxnSpPr>
          <p:spPr>
            <a:xfrm flipH="1"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161"/>
            <p:cNvCxnSpPr/>
            <p:nvPr/>
          </p:nvCxnSpPr>
          <p:spPr>
            <a:xfrm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4955428" y="2730842"/>
            <a:ext cx="1321056" cy="135924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Chap2. </a:t>
            </a:r>
          </a:p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CSS</a:t>
            </a:r>
            <a:r>
              <a:rPr kumimoji="1" lang="ko-KR" altLang="en-US" sz="900" dirty="0" smtClean="0">
                <a:solidFill>
                  <a:schemeClr val="tx1"/>
                </a:solidFill>
              </a:rPr>
              <a:t>는 또 뭐야</a:t>
            </a:r>
            <a:r>
              <a:rPr kumimoji="1" lang="en-US" altLang="ko-KR" sz="900" dirty="0" smtClean="0">
                <a:solidFill>
                  <a:schemeClr val="tx1"/>
                </a:solidFill>
              </a:rPr>
              <a:t>?</a:t>
            </a:r>
          </a:p>
          <a:p>
            <a:pPr algn="ctr"/>
            <a:endParaRPr kumimoji="1"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CSS </a:t>
            </a:r>
            <a:r>
              <a:rPr kumimoji="1" lang="ko-KR" altLang="en-US" sz="900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sz="900" dirty="0" smtClean="0">
                <a:solidFill>
                  <a:schemeClr val="tx1"/>
                </a:solidFill>
              </a:rPr>
              <a:t>HTML</a:t>
            </a:r>
            <a:r>
              <a:rPr kumimoji="1" lang="ko-KR" altLang="en-US" sz="900" dirty="0" smtClean="0">
                <a:solidFill>
                  <a:schemeClr val="tx1"/>
                </a:solidFill>
              </a:rPr>
              <a:t>을 시각적으로 더욱  </a:t>
            </a:r>
            <a:r>
              <a:rPr kumimoji="1" lang="mr-IN" altLang="ko-KR" sz="900" dirty="0" smtClean="0">
                <a:solidFill>
                  <a:schemeClr val="tx1"/>
                </a:solidFill>
              </a:rPr>
              <a:t>…</a:t>
            </a:r>
            <a:endParaRPr kumimoji="1" lang="en-US" altLang="ko-KR" sz="900" dirty="0" smtClean="0">
              <a:solidFill>
                <a:schemeClr val="tx1"/>
              </a:solidFill>
            </a:endParaRPr>
          </a:p>
          <a:p>
            <a:pPr algn="ctr"/>
            <a:endParaRPr kumimoji="1" lang="en-US" altLang="ko-KR" sz="900" dirty="0" smtClean="0">
              <a:solidFill>
                <a:schemeClr val="tx1"/>
              </a:solidFill>
            </a:endParaRPr>
          </a:p>
          <a:p>
            <a:pPr algn="ctr"/>
            <a:endParaRPr kumimoji="1"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142179" y="3781512"/>
            <a:ext cx="947552" cy="24132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smtClean="0"/>
              <a:t>자세히 보기</a:t>
            </a:r>
            <a:endParaRPr kumimoji="1" lang="ko-KR" altLang="en-US" sz="1100"/>
          </a:p>
        </p:txBody>
      </p:sp>
      <p:grpSp>
        <p:nvGrpSpPr>
          <p:cNvPr id="65" name="그룹 64"/>
          <p:cNvGrpSpPr/>
          <p:nvPr/>
        </p:nvGrpSpPr>
        <p:grpSpPr>
          <a:xfrm>
            <a:off x="6836356" y="1676772"/>
            <a:ext cx="1321056" cy="1037660"/>
            <a:chOff x="3484233" y="4897078"/>
            <a:chExt cx="911321" cy="1037660"/>
          </a:xfrm>
        </p:grpSpPr>
        <p:sp>
          <p:nvSpPr>
            <p:cNvPr id="66" name="직사각형 65"/>
            <p:cNvSpPr/>
            <p:nvPr/>
          </p:nvSpPr>
          <p:spPr>
            <a:xfrm>
              <a:off x="3484233" y="4897078"/>
              <a:ext cx="911321" cy="103766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1">
                  <a:lumMod val="75000"/>
                </a:schemeClr>
              </a:solidFill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67" name="직선 연결선 160"/>
            <p:cNvCxnSpPr/>
            <p:nvPr/>
          </p:nvCxnSpPr>
          <p:spPr>
            <a:xfrm flipH="1"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161"/>
            <p:cNvCxnSpPr/>
            <p:nvPr/>
          </p:nvCxnSpPr>
          <p:spPr>
            <a:xfrm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직사각형 68"/>
          <p:cNvSpPr/>
          <p:nvPr/>
        </p:nvSpPr>
        <p:spPr>
          <a:xfrm>
            <a:off x="6836357" y="2730842"/>
            <a:ext cx="1321056" cy="135924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Chap3. </a:t>
            </a:r>
          </a:p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Ruby</a:t>
            </a:r>
            <a:r>
              <a:rPr kumimoji="1" lang="ko-KR" altLang="en-US" sz="900" dirty="0" smtClean="0">
                <a:solidFill>
                  <a:schemeClr val="tx1"/>
                </a:solidFill>
              </a:rPr>
              <a:t>는 너무 어려워</a:t>
            </a:r>
            <a:endParaRPr kumimoji="1" lang="en-US" altLang="ko-KR" sz="900" dirty="0">
              <a:solidFill>
                <a:schemeClr val="tx1"/>
              </a:solidFill>
            </a:endParaRPr>
          </a:p>
          <a:p>
            <a:pPr algn="ctr"/>
            <a:endParaRPr kumimoji="1"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Ruby </a:t>
            </a:r>
            <a:r>
              <a:rPr kumimoji="1" lang="ko-KR" altLang="en-US" sz="900" dirty="0" smtClean="0">
                <a:solidFill>
                  <a:schemeClr val="tx1"/>
                </a:solidFill>
              </a:rPr>
              <a:t>는</a:t>
            </a:r>
            <a:r>
              <a:rPr kumimoji="1" lang="mr-IN" altLang="ko-KR" sz="900" dirty="0" smtClean="0">
                <a:solidFill>
                  <a:schemeClr val="tx1"/>
                </a:solidFill>
              </a:rPr>
              <a:t>…</a:t>
            </a:r>
            <a:endParaRPr kumimoji="1" lang="en-US" altLang="ko-KR" sz="900" dirty="0" smtClean="0">
              <a:solidFill>
                <a:schemeClr val="tx1"/>
              </a:solidFill>
            </a:endParaRPr>
          </a:p>
          <a:p>
            <a:pPr algn="ctr"/>
            <a:endParaRPr kumimoji="1"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023108" y="3781512"/>
            <a:ext cx="947552" cy="24132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smtClean="0"/>
              <a:t>자세히 보기</a:t>
            </a:r>
            <a:endParaRPr kumimoji="1" lang="ko-KR" altLang="en-US" sz="1100"/>
          </a:p>
        </p:txBody>
      </p:sp>
      <p:grpSp>
        <p:nvGrpSpPr>
          <p:cNvPr id="71" name="그룹 70"/>
          <p:cNvGrpSpPr/>
          <p:nvPr/>
        </p:nvGrpSpPr>
        <p:grpSpPr>
          <a:xfrm>
            <a:off x="3074497" y="4360832"/>
            <a:ext cx="1321056" cy="1037660"/>
            <a:chOff x="3484233" y="4897078"/>
            <a:chExt cx="911321" cy="1037660"/>
          </a:xfrm>
        </p:grpSpPr>
        <p:sp>
          <p:nvSpPr>
            <p:cNvPr id="72" name="직사각형 71"/>
            <p:cNvSpPr/>
            <p:nvPr/>
          </p:nvSpPr>
          <p:spPr>
            <a:xfrm>
              <a:off x="3484233" y="4897078"/>
              <a:ext cx="911321" cy="103766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1">
                  <a:lumMod val="75000"/>
                </a:schemeClr>
              </a:solidFill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73" name="직선 연결선 160"/>
            <p:cNvCxnSpPr/>
            <p:nvPr/>
          </p:nvCxnSpPr>
          <p:spPr>
            <a:xfrm flipH="1"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161"/>
            <p:cNvCxnSpPr/>
            <p:nvPr/>
          </p:nvCxnSpPr>
          <p:spPr>
            <a:xfrm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직사각형 74"/>
          <p:cNvSpPr/>
          <p:nvPr/>
        </p:nvSpPr>
        <p:spPr>
          <a:xfrm>
            <a:off x="3074498" y="5414902"/>
            <a:ext cx="1321056" cy="70330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Chap4. </a:t>
            </a:r>
          </a:p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Html </a:t>
            </a:r>
            <a:r>
              <a:rPr kumimoji="1" lang="ko-KR" altLang="en-US" sz="900" dirty="0" smtClean="0">
                <a:solidFill>
                  <a:schemeClr val="tx1"/>
                </a:solidFill>
              </a:rPr>
              <a:t>은 프로그래밍 언어가 아니라고</a:t>
            </a:r>
            <a:r>
              <a:rPr kumimoji="1" lang="en-US" altLang="ko-KR" sz="900" dirty="0" smtClean="0">
                <a:solidFill>
                  <a:schemeClr val="tx1"/>
                </a:solidFill>
              </a:rPr>
              <a:t>?</a:t>
            </a:r>
          </a:p>
          <a:p>
            <a:pPr algn="ctr"/>
            <a:endParaRPr kumimoji="1"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4955427" y="4416115"/>
            <a:ext cx="1321056" cy="1037660"/>
            <a:chOff x="3484233" y="4897078"/>
            <a:chExt cx="911321" cy="1037660"/>
          </a:xfrm>
        </p:grpSpPr>
        <p:sp>
          <p:nvSpPr>
            <p:cNvPr id="78" name="직사각형 77"/>
            <p:cNvSpPr/>
            <p:nvPr/>
          </p:nvSpPr>
          <p:spPr>
            <a:xfrm>
              <a:off x="3484233" y="4897078"/>
              <a:ext cx="911321" cy="103766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1">
                  <a:lumMod val="75000"/>
                </a:schemeClr>
              </a:solidFill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79" name="직선 연결선 160"/>
            <p:cNvCxnSpPr/>
            <p:nvPr/>
          </p:nvCxnSpPr>
          <p:spPr>
            <a:xfrm flipH="1"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161"/>
            <p:cNvCxnSpPr/>
            <p:nvPr/>
          </p:nvCxnSpPr>
          <p:spPr>
            <a:xfrm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/>
          <p:cNvSpPr/>
          <p:nvPr/>
        </p:nvSpPr>
        <p:spPr>
          <a:xfrm>
            <a:off x="4955427" y="5470186"/>
            <a:ext cx="1321056" cy="6480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Chap5. </a:t>
            </a:r>
          </a:p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JAVA Script</a:t>
            </a:r>
            <a:r>
              <a:rPr kumimoji="1" lang="ko-KR" altLang="en-US" sz="900" dirty="0" smtClean="0">
                <a:solidFill>
                  <a:schemeClr val="tx1"/>
                </a:solidFill>
              </a:rPr>
              <a:t>를 해야 정말 웹프로그래머지</a:t>
            </a:r>
            <a:r>
              <a:rPr kumimoji="1" lang="en-US" altLang="ko-KR" sz="900" dirty="0" smtClean="0">
                <a:solidFill>
                  <a:schemeClr val="tx1"/>
                </a:solidFill>
              </a:rPr>
              <a:t>!</a:t>
            </a:r>
          </a:p>
          <a:p>
            <a:pPr algn="ctr"/>
            <a:endParaRPr kumimoji="1"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6836356" y="4403512"/>
            <a:ext cx="1321056" cy="1037660"/>
            <a:chOff x="3484233" y="4897078"/>
            <a:chExt cx="911321" cy="1037660"/>
          </a:xfrm>
        </p:grpSpPr>
        <p:sp>
          <p:nvSpPr>
            <p:cNvPr id="84" name="직사각형 83"/>
            <p:cNvSpPr/>
            <p:nvPr/>
          </p:nvSpPr>
          <p:spPr>
            <a:xfrm>
              <a:off x="3484233" y="4897078"/>
              <a:ext cx="911321" cy="103766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1">
                  <a:lumMod val="75000"/>
                </a:schemeClr>
              </a:solidFill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85" name="직선 연결선 160"/>
            <p:cNvCxnSpPr/>
            <p:nvPr/>
          </p:nvCxnSpPr>
          <p:spPr>
            <a:xfrm flipH="1"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161"/>
            <p:cNvCxnSpPr/>
            <p:nvPr/>
          </p:nvCxnSpPr>
          <p:spPr>
            <a:xfrm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/>
          <p:nvPr/>
        </p:nvSpPr>
        <p:spPr>
          <a:xfrm>
            <a:off x="6836357" y="5457582"/>
            <a:ext cx="1321056" cy="6606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 smtClean="0">
                <a:solidFill>
                  <a:schemeClr val="tx1"/>
                </a:solidFill>
              </a:rPr>
              <a:t>Chap6. </a:t>
            </a:r>
          </a:p>
          <a:p>
            <a:pPr algn="ctr"/>
            <a:r>
              <a:rPr kumimoji="1" lang="ko-KR" altLang="en-US" sz="900" dirty="0" smtClean="0">
                <a:solidFill>
                  <a:schemeClr val="tx1"/>
                </a:solidFill>
              </a:rPr>
              <a:t>협업은 뭐다</a:t>
            </a:r>
            <a:r>
              <a:rPr kumimoji="1" lang="en-US" altLang="ko-KR" sz="900" dirty="0" smtClean="0">
                <a:solidFill>
                  <a:schemeClr val="tx1"/>
                </a:solidFill>
              </a:rPr>
              <a:t>?</a:t>
            </a:r>
            <a:r>
              <a:rPr kumimoji="1" lang="ko-KR" altLang="en-US" sz="900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sz="900" dirty="0" err="1" smtClean="0">
                <a:solidFill>
                  <a:schemeClr val="tx1"/>
                </a:solidFill>
              </a:rPr>
              <a:t>Github</a:t>
            </a:r>
            <a:r>
              <a:rPr kumimoji="1" lang="en-US" altLang="ko-KR" sz="900" dirty="0" smtClean="0">
                <a:solidFill>
                  <a:schemeClr val="tx1"/>
                </a:solidFill>
              </a:rPr>
              <a:t>!</a:t>
            </a:r>
          </a:p>
          <a:p>
            <a:pPr algn="ctr"/>
            <a:endParaRPr kumimoji="1"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7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409067" y="1030876"/>
            <a:ext cx="7537106" cy="50899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152" name="직사각형 151"/>
          <p:cNvSpPr/>
          <p:nvPr/>
        </p:nvSpPr>
        <p:spPr>
          <a:xfrm>
            <a:off x="2853214" y="1884746"/>
            <a:ext cx="5868076" cy="1633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154" name="직사각형 153"/>
          <p:cNvSpPr/>
          <p:nvPr/>
        </p:nvSpPr>
        <p:spPr>
          <a:xfrm>
            <a:off x="2831491" y="2074859"/>
            <a:ext cx="911321" cy="1037660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156" name="직사각형 155"/>
          <p:cNvSpPr/>
          <p:nvPr/>
        </p:nvSpPr>
        <p:spPr>
          <a:xfrm>
            <a:off x="4749653" y="2074859"/>
            <a:ext cx="911321" cy="1037660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cxnSp>
        <p:nvCxnSpPr>
          <p:cNvPr id="159" name="직선 연결선 158"/>
          <p:cNvCxnSpPr/>
          <p:nvPr/>
        </p:nvCxnSpPr>
        <p:spPr>
          <a:xfrm flipH="1">
            <a:off x="2831491" y="2074859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2831491" y="2074859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3790572" y="2074859"/>
            <a:ext cx="911321" cy="1037660"/>
            <a:chOff x="3484233" y="4897078"/>
            <a:chExt cx="911321" cy="1037660"/>
          </a:xfrm>
        </p:grpSpPr>
        <p:sp>
          <p:nvSpPr>
            <p:cNvPr id="155" name="직사각형 154"/>
            <p:cNvSpPr/>
            <p:nvPr/>
          </p:nvSpPr>
          <p:spPr>
            <a:xfrm>
              <a:off x="3484233" y="4897078"/>
              <a:ext cx="911321" cy="1037660"/>
            </a:xfrm>
            <a:prstGeom prst="rect">
              <a:avLst/>
            </a:prstGeom>
            <a:solidFill>
              <a:schemeClr val="bg1"/>
            </a:solidFill>
            <a:ln w="1270">
              <a:solidFill>
                <a:schemeClr val="bg1">
                  <a:lumMod val="75000"/>
                </a:schemeClr>
              </a:solidFill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63"/>
            </a:p>
          </p:txBody>
        </p:sp>
        <p:cxnSp>
          <p:nvCxnSpPr>
            <p:cNvPr id="161" name="직선 연결선 160"/>
            <p:cNvCxnSpPr/>
            <p:nvPr/>
          </p:nvCxnSpPr>
          <p:spPr>
            <a:xfrm flipH="1"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3484233" y="4897078"/>
              <a:ext cx="911321" cy="10376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직선 연결선 162"/>
          <p:cNvCxnSpPr/>
          <p:nvPr/>
        </p:nvCxnSpPr>
        <p:spPr>
          <a:xfrm flipH="1">
            <a:off x="4749653" y="2074859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4749653" y="2074859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5708733" y="2074859"/>
            <a:ext cx="911321" cy="1037660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167" name="직사각형 166"/>
          <p:cNvSpPr/>
          <p:nvPr/>
        </p:nvSpPr>
        <p:spPr>
          <a:xfrm>
            <a:off x="6667814" y="2074859"/>
            <a:ext cx="911321" cy="1037660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cxnSp>
        <p:nvCxnSpPr>
          <p:cNvPr id="168" name="직선 연결선 167"/>
          <p:cNvCxnSpPr/>
          <p:nvPr/>
        </p:nvCxnSpPr>
        <p:spPr>
          <a:xfrm flipH="1">
            <a:off x="5708733" y="2074859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5708733" y="2074859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 flipH="1">
            <a:off x="6667814" y="2074859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6667814" y="2074859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7626895" y="2074859"/>
            <a:ext cx="911321" cy="1037660"/>
          </a:xfrm>
          <a:prstGeom prst="rect">
            <a:avLst/>
          </a:prstGeom>
          <a:solidFill>
            <a:schemeClr val="bg1"/>
          </a:solidFill>
          <a:ln w="1270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cxnSp>
        <p:nvCxnSpPr>
          <p:cNvPr id="174" name="직선 연결선 173"/>
          <p:cNvCxnSpPr/>
          <p:nvPr/>
        </p:nvCxnSpPr>
        <p:spPr>
          <a:xfrm flipH="1">
            <a:off x="7626895" y="2074859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7626895" y="2074859"/>
            <a:ext cx="911321" cy="1037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2456587" y="1453707"/>
            <a:ext cx="88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22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C7CB"/>
                </a:solidFill>
              </a:rPr>
              <a:t>관련 서적</a:t>
            </a:r>
            <a:endParaRPr lang="ko-KR" altLang="en-US" sz="14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C7CB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55884"/>
              </p:ext>
            </p:extLst>
          </p:nvPr>
        </p:nvGraphicFramePr>
        <p:xfrm>
          <a:off x="1409068" y="188171"/>
          <a:ext cx="9373868" cy="42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709"/>
                <a:gridCol w="1665202"/>
                <a:gridCol w="4873762"/>
                <a:gridCol w="1202195"/>
              </a:tblGrid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 ID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화면이름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r>
                        <a:rPr lang="en-US" altLang="ko-KR" sz="9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C7CB"/>
                    </a:solidFill>
                  </a:tcPr>
                </a:tc>
              </a:tr>
              <a:tr h="210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r>
                        <a:rPr lang="en-US" altLang="ko-KR" sz="900" b="1" kern="120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View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메인페이지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기본 메인화면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409068" y="768559"/>
            <a:ext cx="7527160" cy="220563"/>
            <a:chOff x="695325" y="834189"/>
            <a:chExt cx="10801350" cy="176464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5325" y="922421"/>
              <a:ext cx="108013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9532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1496675" y="834189"/>
              <a:ext cx="0" cy="1764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821430" y="655966"/>
            <a:ext cx="702436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1000 pixel</a:t>
            </a:r>
            <a:endParaRPr lang="ko-KR" altLang="en-US" sz="813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9067" y="1057010"/>
            <a:ext cx="7537106" cy="3549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97921" y="1077949"/>
            <a:ext cx="13560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책읽는 사자처럼</a:t>
            </a:r>
            <a:endParaRPr lang="ko-KR" altLang="en-US" sz="130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09067" y="6244896"/>
            <a:ext cx="7537106" cy="4460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85819" y="6244055"/>
            <a:ext cx="2373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책읽는 사자처럼</a:t>
            </a:r>
            <a:r>
              <a:rPr lang="en-US" altLang="ko-KR" sz="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이용약관  </a:t>
            </a:r>
            <a:r>
              <a:rPr lang="ko-KR" altLang="en-US" sz="800" b="1" spc="-12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ㅣ</a:t>
            </a:r>
            <a:r>
              <a:rPr lang="en-US" altLang="ko-KR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 </a:t>
            </a:r>
            <a:r>
              <a:rPr lang="ko-KR" altLang="en-US" sz="800" b="1" spc="-12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개인정보취급방침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48833" y="6426588"/>
            <a:ext cx="3047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Arial" charset="0"/>
                <a:ea typeface="Arial" charset="0"/>
                <a:cs typeface="Arial" charset="0"/>
              </a:rPr>
              <a:t>Copyright 2018 Like 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Arial" charset="0"/>
                <a:ea typeface="Arial" charset="0"/>
                <a:cs typeface="Arial" charset="0"/>
              </a:rPr>
              <a:t>Reading </a:t>
            </a:r>
            <a:r>
              <a:rPr lang="en-US" altLang="ko-KR" sz="9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Lion</a:t>
            </a:r>
            <a:r>
              <a:rPr lang="en-US" altLang="ko-KR" sz="900" b="0" i="0" smtClean="0">
                <a:solidFill>
                  <a:srgbClr val="FFFFFF"/>
                </a:solidFill>
                <a:effectLst/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altLang="ko-KR" sz="900" b="0" i="0" dirty="0" smtClean="0">
                <a:solidFill>
                  <a:srgbClr val="FFFFFF"/>
                </a:solidFill>
                <a:effectLst/>
                <a:latin typeface="Arial" charset="0"/>
                <a:ea typeface="Arial" charset="0"/>
                <a:cs typeface="Arial" charset="0"/>
              </a:rPr>
              <a:t>All Right Reserved</a:t>
            </a:r>
            <a:r>
              <a:rPr lang="en-US" altLang="ko-KR" sz="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ko-KR" altLang="en-US" sz="9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8" name="자유형 217"/>
          <p:cNvSpPr/>
          <p:nvPr/>
        </p:nvSpPr>
        <p:spPr>
          <a:xfrm>
            <a:off x="2739507" y="2026702"/>
            <a:ext cx="91977" cy="1298602"/>
          </a:xfrm>
          <a:custGeom>
            <a:avLst/>
            <a:gdLst>
              <a:gd name="connsiteX0" fmla="*/ 53788 w 69156"/>
              <a:gd name="connsiteY0" fmla="*/ 0 h 1298602"/>
              <a:gd name="connsiteX1" fmla="*/ 0 w 69156"/>
              <a:gd name="connsiteY1" fmla="*/ 0 h 1298602"/>
              <a:gd name="connsiteX2" fmla="*/ 0 w 69156"/>
              <a:gd name="connsiteY2" fmla="*/ 1298602 h 1298602"/>
              <a:gd name="connsiteX3" fmla="*/ 69156 w 69156"/>
              <a:gd name="connsiteY3" fmla="*/ 1298602 h 129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56" h="1298602">
                <a:moveTo>
                  <a:pt x="53788" y="0"/>
                </a:moveTo>
                <a:lnTo>
                  <a:pt x="0" y="0"/>
                </a:lnTo>
                <a:lnTo>
                  <a:pt x="0" y="1298602"/>
                </a:lnTo>
                <a:lnTo>
                  <a:pt x="69156" y="1298602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5" name="그룹 244"/>
          <p:cNvGrpSpPr/>
          <p:nvPr/>
        </p:nvGrpSpPr>
        <p:grpSpPr>
          <a:xfrm>
            <a:off x="1445054" y="1142873"/>
            <a:ext cx="343171" cy="221188"/>
            <a:chOff x="289294" y="1142873"/>
            <a:chExt cx="343171" cy="221188"/>
          </a:xfrm>
        </p:grpSpPr>
        <p:grpSp>
          <p:nvGrpSpPr>
            <p:cNvPr id="17" name="그룹 16"/>
            <p:cNvGrpSpPr/>
            <p:nvPr/>
          </p:nvGrpSpPr>
          <p:grpSpPr>
            <a:xfrm>
              <a:off x="385397" y="1142873"/>
              <a:ext cx="139540" cy="91268"/>
              <a:chOff x="7569412" y="1730375"/>
              <a:chExt cx="231775" cy="130969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569412" y="1730375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7569412" y="1795860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7569412" y="1861344"/>
                <a:ext cx="23177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4" name="TextBox 243"/>
            <p:cNvSpPr txBox="1"/>
            <p:nvPr/>
          </p:nvSpPr>
          <p:spPr>
            <a:xfrm>
              <a:off x="289294" y="1194784"/>
              <a:ext cx="343171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70" spc="-4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entury Gothic" panose="020B0502020202020204" pitchFamily="34" charset="0"/>
                </a:rPr>
                <a:t>menu</a:t>
              </a:r>
              <a:endParaRPr lang="ko-KR" altLang="en-US" sz="47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96563" l="1875" r="96458">
                        <a14:foregroundMark x1="58333" y1="43333" x2="58333" y2="43333"/>
                        <a14:foregroundMark x1="51458" y1="58854" x2="51458" y2="58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13" y="996560"/>
            <a:ext cx="425875" cy="425875"/>
          </a:xfrm>
          <a:prstGeom prst="rect">
            <a:avLst/>
          </a:prstGeom>
        </p:spPr>
      </p:pic>
      <p:sp>
        <p:nvSpPr>
          <p:cNvPr id="207" name="직사각형 206"/>
          <p:cNvSpPr/>
          <p:nvPr/>
        </p:nvSpPr>
        <p:spPr>
          <a:xfrm>
            <a:off x="1414528" y="1412379"/>
            <a:ext cx="1100097" cy="48316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384475" y="1432264"/>
            <a:ext cx="863250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화제의 신간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작가의 말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목차</a:t>
            </a:r>
            <a:endParaRPr lang="en-US" altLang="ko-KR" sz="1050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o-KR" altLang="en-US" sz="1050" b="1" spc="-4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관련 정보</a:t>
            </a:r>
            <a:endParaRPr lang="en-US" altLang="ko-KR" sz="1050" b="1" spc="-4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altLang="ko-KR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ko-KR" altLang="en-US" sz="105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47" y="1938296"/>
            <a:ext cx="715840" cy="1475211"/>
          </a:xfrm>
          <a:prstGeom prst="rect">
            <a:avLst/>
          </a:prstGeom>
        </p:spPr>
      </p:pic>
      <p:sp>
        <p:nvSpPr>
          <p:cNvPr id="259" name="직사각형 258"/>
          <p:cNvSpPr/>
          <p:nvPr/>
        </p:nvSpPr>
        <p:spPr>
          <a:xfrm>
            <a:off x="3155977" y="2055474"/>
            <a:ext cx="546837" cy="21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 smtClean="0"/>
              <a:t>예시</a:t>
            </a:r>
            <a:endParaRPr kumimoji="1" lang="ko-KR" alt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2534567" y="3550070"/>
            <a:ext cx="88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22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C7CB"/>
                </a:solidFill>
              </a:rPr>
              <a:t>관련 행사</a:t>
            </a:r>
            <a:endParaRPr lang="ko-KR" altLang="en-US" sz="1400" b="1" spc="-122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BC7CB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33389" y="3835428"/>
            <a:ext cx="6394019" cy="2346576"/>
            <a:chOff x="2542209" y="3822374"/>
            <a:chExt cx="6394019" cy="2611794"/>
          </a:xfrm>
        </p:grpSpPr>
        <p:grpSp>
          <p:nvGrpSpPr>
            <p:cNvPr id="8" name="그룹 7"/>
            <p:cNvGrpSpPr/>
            <p:nvPr/>
          </p:nvGrpSpPr>
          <p:grpSpPr>
            <a:xfrm>
              <a:off x="2542209" y="3822374"/>
              <a:ext cx="6394019" cy="2611794"/>
              <a:chOff x="2542209" y="3822374"/>
              <a:chExt cx="6394019" cy="2611794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2552157" y="3822374"/>
                <a:ext cx="6384071" cy="2611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algn="ctr" rotWithShape="0">
                  <a:prstClr val="black">
                    <a:alpha val="4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63"/>
              </a:p>
            </p:txBody>
          </p:sp>
          <p:cxnSp>
            <p:nvCxnSpPr>
              <p:cNvPr id="95" name="직선 연결선 160"/>
              <p:cNvCxnSpPr/>
              <p:nvPr/>
            </p:nvCxnSpPr>
            <p:spPr>
              <a:xfrm flipH="1">
                <a:off x="2542209" y="3865423"/>
                <a:ext cx="6358724" cy="255402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직선 연결선 161"/>
            <p:cNvCxnSpPr/>
            <p:nvPr/>
          </p:nvCxnSpPr>
          <p:spPr>
            <a:xfrm>
              <a:off x="2552156" y="3842008"/>
              <a:ext cx="6367277" cy="25921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997" y="3823195"/>
            <a:ext cx="6413953" cy="23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508</Words>
  <Application>Microsoft Macintosh PowerPoint</Application>
  <PresentationFormat>와이드스크린</PresentationFormat>
  <Paragraphs>199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-apple-system</vt:lpstr>
      <vt:lpstr>맑은 고딕</vt:lpstr>
      <vt:lpstr>Century Gothic</vt:lpstr>
      <vt:lpstr>Mangal</vt:lpstr>
      <vt:lpstr>yesB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방민석</dc:creator>
  <cp:lastModifiedBy>방민석</cp:lastModifiedBy>
  <cp:revision>12</cp:revision>
  <dcterms:created xsi:type="dcterms:W3CDTF">2018-03-26T01:53:00Z</dcterms:created>
  <dcterms:modified xsi:type="dcterms:W3CDTF">2018-03-26T04:03:30Z</dcterms:modified>
</cp:coreProperties>
</file>